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8" r:id="rId3"/>
    <p:sldId id="262" r:id="rId4"/>
    <p:sldId id="260" r:id="rId5"/>
    <p:sldId id="263" r:id="rId6"/>
    <p:sldId id="264" r:id="rId7"/>
    <p:sldId id="261" r:id="rId8"/>
  </p:sldIdLst>
  <p:sldSz cx="12192000" cy="6858000"/>
  <p:notesSz cx="6858000" cy="9144000"/>
  <p:embeddedFontLst>
    <p:embeddedFont>
      <p:font typeface="Open Sans Light" panose="020B0604020202020204" charset="0"/>
      <p:regular r:id="rId10"/>
      <p:bold r:id="rId11"/>
      <p:italic r:id="rId12"/>
      <p:boldItalic r:id="rId13"/>
    </p:embeddedFont>
    <p:embeddedFont>
      <p:font typeface="Play" panose="020B060402020202020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2" y="10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Play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 cap="none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4083788" y="-931234"/>
            <a:ext cx="4024424" cy="9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4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8200" y="1924493"/>
            <a:ext cx="5181600" cy="425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172200" y="1924493"/>
            <a:ext cx="5181600" cy="425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 cap="none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839788" y="2558237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6172200" y="1734325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 cap="none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6172200" y="2558237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1pPr>
            <a:lvl2pPr marL="914400" lvl="1" indent="-3200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3pPr>
            <a:lvl4pPr marL="1828800" lvl="3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4pPr>
            <a:lvl5pPr marL="2286000" lvl="4" indent="-32003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560"/>
              <a:buChar char="•"/>
              <a:defRPr sz="3200"/>
            </a:lvl1pPr>
            <a:lvl2pPr marL="914400" lvl="1" indent="-37084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240"/>
              <a:buChar char="•"/>
              <a:defRPr sz="2800"/>
            </a:lvl2pPr>
            <a:lvl3pPr marL="1371600" lvl="2" indent="-35051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Char char="•"/>
              <a:defRPr sz="2400"/>
            </a:lvl3pPr>
            <a:lvl4pPr marL="182880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2000"/>
            </a:lvl4pPr>
            <a:lvl5pPr marL="2286000" lvl="4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2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6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8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2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6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 flipH="1">
            <a:off x="0" y="0"/>
            <a:ext cx="3119718" cy="6858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" name="Google Shape;7;p1"/>
          <p:cNvCxnSpPr/>
          <p:nvPr/>
        </p:nvCxnSpPr>
        <p:spPr>
          <a:xfrm flipH="1">
            <a:off x="0" y="0"/>
            <a:ext cx="903768" cy="6543675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" name="Google Shape;8;p1"/>
          <p:cNvCxnSpPr/>
          <p:nvPr/>
        </p:nvCxnSpPr>
        <p:spPr>
          <a:xfrm rot="10800000">
            <a:off x="-42863" y="5791200"/>
            <a:ext cx="6286501" cy="1066801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" name="Google Shape;9;p1"/>
          <p:cNvCxnSpPr/>
          <p:nvPr/>
        </p:nvCxnSpPr>
        <p:spPr>
          <a:xfrm flipH="1">
            <a:off x="8462964" y="5848350"/>
            <a:ext cx="3729036" cy="100965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" name="Google Shape;10;p1"/>
          <p:cNvCxnSpPr/>
          <p:nvPr/>
        </p:nvCxnSpPr>
        <p:spPr>
          <a:xfrm flipH="1">
            <a:off x="11543158" y="1647825"/>
            <a:ext cx="648842" cy="5210175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11;p1"/>
          <p:cNvCxnSpPr/>
          <p:nvPr/>
        </p:nvCxnSpPr>
        <p:spPr>
          <a:xfrm rot="10800000">
            <a:off x="10781554" y="0"/>
            <a:ext cx="1410446" cy="425834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12;p1"/>
          <p:cNvCxnSpPr/>
          <p:nvPr/>
        </p:nvCxnSpPr>
        <p:spPr>
          <a:xfrm rot="10800000">
            <a:off x="6529388" y="-4763"/>
            <a:ext cx="5662612" cy="931975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Play"/>
              <a:buNone/>
              <a:defRPr sz="4400" b="0" i="1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3200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30988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30987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dt" idx="10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ftr" idx="11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3" name="Google Shape;93;p13"/>
          <p:cNvSpPr txBox="1">
            <a:spLocks noGrp="1"/>
          </p:cNvSpPr>
          <p:nvPr>
            <p:ph type="ctrTitle"/>
          </p:nvPr>
        </p:nvSpPr>
        <p:spPr>
          <a:xfrm>
            <a:off x="3643647" y="2033355"/>
            <a:ext cx="8548353" cy="352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Play"/>
              <a:buNone/>
            </a:pPr>
            <a:r>
              <a:rPr lang="uk-UA" sz="7000" b="1" dirty="0"/>
              <a:t>ЗВІТ </a:t>
            </a:r>
            <a:br>
              <a:rPr lang="uk-UA" sz="7000" b="1" dirty="0"/>
            </a:br>
            <a:r>
              <a:rPr lang="uk-UA" sz="7000" b="1" dirty="0"/>
              <a:t>ІНСТИТУТУ ОБЛІКУ </a:t>
            </a:r>
            <a:br>
              <a:rPr lang="uk-UA" sz="7000" b="1" dirty="0"/>
            </a:br>
            <a:r>
              <a:rPr lang="uk-UA" sz="7000" b="1" dirty="0"/>
              <a:t>ЗА </a:t>
            </a:r>
            <a:r>
              <a:rPr lang="uk-UA" sz="7200" b="1" u="sng" dirty="0" smtClean="0">
                <a:solidFill>
                  <a:schemeClr val="accent2"/>
                </a:solidFill>
              </a:rPr>
              <a:t>2021</a:t>
            </a:r>
            <a:r>
              <a:rPr lang="uk-UA" sz="7000" b="1" dirty="0" smtClean="0">
                <a:solidFill>
                  <a:schemeClr val="accent2"/>
                </a:solidFill>
              </a:rPr>
              <a:t> </a:t>
            </a:r>
            <a:r>
              <a:rPr lang="uk-UA" sz="7000" b="1" dirty="0"/>
              <a:t>РІК</a:t>
            </a:r>
            <a:br>
              <a:rPr lang="uk-UA" sz="7000" b="1" dirty="0"/>
            </a:br>
            <a:r>
              <a:rPr lang="uk-UA" sz="7000" b="1" dirty="0"/>
              <a:t/>
            </a:r>
            <a:br>
              <a:rPr lang="uk-UA" sz="7000" b="1" dirty="0"/>
            </a:br>
            <a:r>
              <a:rPr lang="uk-UA" sz="2400" b="1" dirty="0"/>
              <a:t>ДИРЕКТОР – ПРОФ., Д.Е.Н. </a:t>
            </a:r>
            <a:r>
              <a:rPr lang="uk-UA" sz="2400" b="1" dirty="0" err="1" smtClean="0"/>
              <a:t>Озеран</a:t>
            </a:r>
            <a:r>
              <a:rPr lang="uk-UA" sz="2400" b="1" dirty="0" smtClean="0"/>
              <a:t> А.В.</a:t>
            </a:r>
            <a:endParaRPr sz="2400" b="1" dirty="0"/>
          </a:p>
        </p:txBody>
      </p:sp>
      <p:pic>
        <p:nvPicPr>
          <p:cNvPr id="94" name="Google Shape;94;p13"/>
          <p:cNvPicPr preferRelativeResize="0"/>
          <p:nvPr/>
        </p:nvPicPr>
        <p:blipFill rotWithShape="1">
          <a:blip r:embed="rId3">
            <a:alphaModFix/>
          </a:blip>
          <a:srcRect l="28464" r="19619" b="1"/>
          <a:stretch/>
        </p:blipFill>
        <p:spPr>
          <a:xfrm>
            <a:off x="-2573" y="10"/>
            <a:ext cx="4811317" cy="6857988"/>
          </a:xfrm>
          <a:custGeom>
            <a:avLst/>
            <a:gdLst/>
            <a:ahLst/>
            <a:cxnLst/>
            <a:rect l="l" t="t" r="r" b="b"/>
            <a:pathLst>
              <a:path w="4811317" h="6857998" extrusionOk="0">
                <a:moveTo>
                  <a:pt x="0" y="0"/>
                </a:moveTo>
                <a:lnTo>
                  <a:pt x="4811317" y="0"/>
                </a:lnTo>
                <a:lnTo>
                  <a:pt x="2712446" y="6857998"/>
                </a:lnTo>
                <a:lnTo>
                  <a:pt x="0" y="6857998"/>
                </a:lnTo>
                <a:close/>
              </a:path>
            </a:pathLst>
          </a:custGeom>
          <a:noFill/>
          <a:ln>
            <a:noFill/>
          </a:ln>
        </p:spPr>
      </p:pic>
      <p:cxnSp>
        <p:nvCxnSpPr>
          <p:cNvPr id="95" name="Google Shape;95;p13"/>
          <p:cNvCxnSpPr/>
          <p:nvPr/>
        </p:nvCxnSpPr>
        <p:spPr>
          <a:xfrm flipH="1">
            <a:off x="3418764" y="0"/>
            <a:ext cx="815637" cy="6857348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6" name="Google Shape;96;p13"/>
          <p:cNvCxnSpPr>
            <a:endCxn id="96" idx="2"/>
          </p:cNvCxnSpPr>
          <p:nvPr/>
        </p:nvCxnSpPr>
        <p:spPr>
          <a:xfrm>
            <a:off x="0" y="5468380"/>
            <a:ext cx="6096000" cy="1389600"/>
          </a:xfrm>
          <a:prstGeom prst="straightConnector1">
            <a:avLst/>
          </a:prstGeom>
          <a:noFill/>
          <a:ln w="12700" cap="flat" cmpd="sng">
            <a:solidFill>
              <a:schemeClr val="accent2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/>
          <p:nvPr/>
        </p:nvSpPr>
        <p:spPr>
          <a:xfrm>
            <a:off x="977623" y="657097"/>
            <a:ext cx="9722127" cy="1027046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uk-UA" sz="2000" b="1" i="1" dirty="0">
                <a:solidFill>
                  <a:schemeClr val="dk1"/>
                </a:solidFill>
                <a:latin typeface="Play"/>
                <a:ea typeface="Play"/>
                <a:cs typeface="Play"/>
              </a:rPr>
              <a:t>Наукове співробітництво з державними інституціями, академічними установами, закладами вищої освіти, науково-дослідними інститутами</a:t>
            </a:r>
            <a:endParaRPr sz="2000" b="1" i="1" dirty="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5917091" y="4475095"/>
            <a:ext cx="6168890" cy="1815956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2F2F2"/>
          </a:solidFill>
          <a:ln w="12700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900" b="1" i="0" u="none" strike="noStrike" cap="none" dirty="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Студентський круглий стіл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100" b="1" i="1" u="none" strike="noStrike" cap="none" dirty="0" smtClean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«Консолідована фінансова звітність: теорії, принципи, методи» (12.10.2021 р.)</a:t>
            </a:r>
            <a:endParaRPr dirty="0"/>
          </a:p>
        </p:txBody>
      </p:sp>
      <p:sp>
        <p:nvSpPr>
          <p:cNvPr id="128" name="Google Shape;128;p15"/>
          <p:cNvSpPr/>
          <p:nvPr/>
        </p:nvSpPr>
        <p:spPr>
          <a:xfrm>
            <a:off x="5917090" y="2169053"/>
            <a:ext cx="6168891" cy="158638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2F2F2"/>
          </a:solidFill>
          <a:ln w="12700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900" b="1" i="0" u="none" strike="noStrike" cap="none" dirty="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НДР</a:t>
            </a:r>
            <a:r>
              <a:rPr lang="uk-UA" sz="1900" b="1" i="0" u="none" strike="noStrike" cap="none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 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«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Облік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і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аналіз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як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функції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управління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державними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підприємствами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в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умовах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застосування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 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Міжнародних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стандартів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фінансової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звітності</a:t>
            </a:r>
            <a:r>
              <a:rPr lang="ru-RU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»</a:t>
            </a:r>
          </a:p>
        </p:txBody>
      </p:sp>
      <p:sp>
        <p:nvSpPr>
          <p:cNvPr id="129" name="Google Shape;129;p15"/>
          <p:cNvSpPr/>
          <p:nvPr/>
        </p:nvSpPr>
        <p:spPr>
          <a:xfrm>
            <a:off x="641350" y="2169053"/>
            <a:ext cx="5275740" cy="1586389"/>
          </a:xfrm>
          <a:prstGeom prst="homePlate">
            <a:avLst>
              <a:gd name="adj" fmla="val 50000"/>
            </a:avLst>
          </a:prstGeom>
          <a:solidFill>
            <a:srgbClr val="F4B081"/>
          </a:solidFill>
          <a:ln w="12700" cap="flat" cmpd="sng">
            <a:solidFill>
              <a:srgbClr val="F6BB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900" b="1" dirty="0" err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Державна</a:t>
            </a:r>
            <a:r>
              <a:rPr lang="ru-RU" sz="1900" b="1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1900" b="1" dirty="0" err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навчально-наукова</a:t>
            </a:r>
            <a:r>
              <a:rPr lang="ru-RU" sz="1900" b="1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1900" b="1" dirty="0" err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установа</a:t>
            </a:r>
            <a:endParaRPr lang="ru-RU" sz="1900" b="1" dirty="0">
              <a:solidFill>
                <a:schemeClr val="dk1"/>
              </a:solidFill>
              <a:latin typeface="Open Sans Light"/>
              <a:ea typeface="Open Sans Light"/>
              <a:cs typeface="Open Sans Light"/>
            </a:endParaRPr>
          </a:p>
          <a:p>
            <a:pPr algn="ctr"/>
            <a:r>
              <a:rPr lang="ru-RU" sz="1900" b="1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 «</a:t>
            </a:r>
            <a:r>
              <a:rPr lang="ru-RU" sz="1900" b="1" dirty="0" err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Академія</a:t>
            </a:r>
            <a:r>
              <a:rPr lang="ru-RU" sz="1900" b="1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1900" b="1" dirty="0" err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фінансового</a:t>
            </a:r>
            <a:r>
              <a:rPr lang="ru-RU" sz="1900" b="1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ru-RU" sz="1900" b="1" dirty="0" err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управління</a:t>
            </a:r>
            <a:r>
              <a:rPr lang="ru-RU" sz="1900" b="1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»</a:t>
            </a:r>
          </a:p>
        </p:txBody>
      </p:sp>
      <p:sp>
        <p:nvSpPr>
          <p:cNvPr id="13" name="Google Shape;129;p15"/>
          <p:cNvSpPr/>
          <p:nvPr/>
        </p:nvSpPr>
        <p:spPr>
          <a:xfrm>
            <a:off x="641350" y="4410603"/>
            <a:ext cx="5275740" cy="1586389"/>
          </a:xfrm>
          <a:prstGeom prst="homePlate">
            <a:avLst>
              <a:gd name="adj" fmla="val 50000"/>
            </a:avLst>
          </a:prstGeom>
          <a:solidFill>
            <a:srgbClr val="F4B081"/>
          </a:solidFill>
          <a:ln w="12700" cap="flat" cmpd="sng">
            <a:solidFill>
              <a:srgbClr val="F6BB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uk-UA" sz="1900" b="1" dirty="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</a:rPr>
              <a:t>Івано-Франківський національний технічний університет нафти і газу</a:t>
            </a:r>
            <a:endParaRPr lang="ru-RU" sz="1900" b="1" dirty="0">
              <a:solidFill>
                <a:schemeClr val="dk1"/>
              </a:solidFill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41638" y="2501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55649"/>
            <a:ext cx="9906000" cy="914401"/>
          </a:xfrm>
        </p:spPr>
        <p:txBody>
          <a:bodyPr>
            <a:normAutofit/>
          </a:bodyPr>
          <a:lstStyle/>
          <a:p>
            <a:pPr algn="ctr"/>
            <a:endParaRPr lang="ru-RU" sz="2000" b="1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Tx/>
              <a:buChar char="-"/>
            </a:pPr>
            <a:r>
              <a:rPr lang="uk-UA" b="1" dirty="0"/>
              <a:t>1 публікація у виданні, які включені до міжнародної </a:t>
            </a:r>
            <a:r>
              <a:rPr lang="uk-UA" b="1" dirty="0" err="1"/>
              <a:t>наукометричної</a:t>
            </a:r>
            <a:r>
              <a:rPr lang="uk-UA" b="1" dirty="0"/>
              <a:t> бази даних </a:t>
            </a:r>
            <a:r>
              <a:rPr lang="en-US" b="1" dirty="0" smtClean="0"/>
              <a:t>Index </a:t>
            </a:r>
            <a:r>
              <a:rPr lang="uk-UA" b="1" dirty="0" err="1"/>
              <a:t>Copernicus</a:t>
            </a:r>
            <a:endParaRPr lang="uk-UA" b="1" dirty="0"/>
          </a:p>
          <a:p>
            <a:pPr algn="just">
              <a:buFontTx/>
              <a:buChar char="-"/>
            </a:pPr>
            <a:r>
              <a:rPr lang="uk-UA" b="1" dirty="0" smtClean="0"/>
              <a:t>1 наукова стаття в українському журналі, опублікована </a:t>
            </a:r>
            <a:r>
              <a:rPr lang="uk-UA" b="1" dirty="0"/>
              <a:t>за участю </a:t>
            </a:r>
            <a:r>
              <a:rPr lang="uk-UA" b="1" dirty="0" smtClean="0"/>
              <a:t>студентів</a:t>
            </a:r>
          </a:p>
          <a:p>
            <a:pPr algn="just">
              <a:buFontTx/>
              <a:buChar char="-"/>
            </a:pPr>
            <a:r>
              <a:rPr lang="uk-UA" b="1" dirty="0" smtClean="0"/>
              <a:t>Участь в 1 </a:t>
            </a:r>
            <a:r>
              <a:rPr lang="uk-UA" b="1" dirty="0"/>
              <a:t>Міжнародній науково-практичній конференції та в 1 Міжнародному круглому столі</a:t>
            </a:r>
            <a:endParaRPr lang="ru-RU" b="1" dirty="0"/>
          </a:p>
          <a:p>
            <a:pPr algn="just">
              <a:buFontTx/>
              <a:buChar char="-"/>
            </a:pPr>
            <a:endParaRPr lang="ru-RU" sz="18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6680" indent="0">
              <a:buNone/>
            </a:pP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" name="Google Shape;125;p15"/>
          <p:cNvSpPr/>
          <p:nvPr/>
        </p:nvSpPr>
        <p:spPr>
          <a:xfrm>
            <a:off x="1143000" y="822079"/>
            <a:ext cx="9722127" cy="638421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uk-UA" sz="2000" b="1" i="1" dirty="0" smtClean="0">
                <a:solidFill>
                  <a:schemeClr val="dk1"/>
                </a:solidFill>
                <a:latin typeface="Play"/>
                <a:ea typeface="Play"/>
                <a:cs typeface="Play"/>
              </a:rPr>
              <a:t>Науково-дослідна діяльність</a:t>
            </a:r>
            <a:endParaRPr sz="2000" b="1" i="1" dirty="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  <p:extLst>
      <p:ext uri="{BB962C8B-B14F-4D97-AF65-F5344CB8AC3E}">
        <p14:creationId xmlns:p14="http://schemas.microsoft.com/office/powerpoint/2010/main" val="6506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/>
          <p:nvPr/>
        </p:nvSpPr>
        <p:spPr>
          <a:xfrm>
            <a:off x="5638800" y="2871863"/>
            <a:ext cx="5784850" cy="1036981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F6BB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uk-UA" sz="2100" b="1" i="1" dirty="0" err="1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Криптоактиви</a:t>
            </a:r>
            <a:r>
              <a:rPr lang="uk-UA" sz="2100" b="1" i="1" dirty="0">
                <a:solidFill>
                  <a:srgbClr val="C55A11"/>
                </a:solidFill>
                <a:latin typeface="Open Sans Light"/>
                <a:ea typeface="Open Sans Light"/>
                <a:cs typeface="Open Sans Light"/>
              </a:rPr>
              <a:t>: нові виклики та можливості 2021</a:t>
            </a:r>
            <a:endParaRPr sz="2100" b="1" i="1" dirty="0">
              <a:solidFill>
                <a:srgbClr val="C55A1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61" name="Google Shape;161;p17"/>
          <p:cNvSpPr/>
          <p:nvPr/>
        </p:nvSpPr>
        <p:spPr>
          <a:xfrm>
            <a:off x="749300" y="2871862"/>
            <a:ext cx="4889500" cy="1036981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 w="12700" cap="flat" cmpd="sng">
            <a:solidFill>
              <a:srgbClr val="F6BB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uk-UA" sz="1800" b="1" i="1" dirty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Науково-практичні </a:t>
            </a:r>
            <a:r>
              <a:rPr lang="uk-UA" sz="1800" b="1" i="1" dirty="0" smtClean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семінар </a:t>
            </a:r>
          </a:p>
          <a:p>
            <a:pPr lvl="0" algn="ctr"/>
            <a:r>
              <a:rPr lang="uk-UA" sz="1800" b="1" i="1" dirty="0" smtClean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(04.10.2021 р.)</a:t>
            </a:r>
            <a:endParaRPr lang="uk-UA" sz="1800" dirty="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77" name="Google Shape;177;p17"/>
          <p:cNvSpPr/>
          <p:nvPr/>
        </p:nvSpPr>
        <p:spPr>
          <a:xfrm>
            <a:off x="1903619" y="656126"/>
            <a:ext cx="7553739" cy="1027046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b="1" i="1" u="none" strike="noStrike" cap="none" dirty="0" smtClean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Науково-інформаційна підтримка </a:t>
            </a:r>
            <a:endParaRPr sz="2200" b="0" i="0" u="none" strike="noStrike" cap="none" dirty="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6730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Напрями</a:t>
            </a:r>
            <a:r>
              <a:rPr lang="ru-RU" dirty="0" smtClean="0"/>
              <a:t> </a:t>
            </a:r>
            <a:r>
              <a:rPr lang="ru-RU" dirty="0" err="1" smtClean="0"/>
              <a:t>діяльност</a:t>
            </a:r>
            <a:r>
              <a:rPr lang="uk-UA" dirty="0" smtClean="0"/>
              <a:t>і у 2022 році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3000" y="1206500"/>
            <a:ext cx="9906000" cy="482747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фінансуються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державного бюджету,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грантів</a:t>
            </a:r>
            <a:r>
              <a:rPr lang="ru-RU" dirty="0"/>
              <a:t> </a:t>
            </a:r>
            <a:r>
              <a:rPr lang="ru-RU" b="1" dirty="0" smtClean="0"/>
              <a:t>- </a:t>
            </a:r>
            <a:r>
              <a:rPr lang="ru-RU" b="1" dirty="0"/>
              <a:t>НДР «</a:t>
            </a:r>
            <a:r>
              <a:rPr lang="ru-RU" b="1" dirty="0" err="1"/>
              <a:t>Аналітичний</a:t>
            </a:r>
            <a:r>
              <a:rPr lang="ru-RU" b="1" dirty="0"/>
              <a:t> </a:t>
            </a:r>
            <a:r>
              <a:rPr lang="ru-RU" b="1" dirty="0" err="1"/>
              <a:t>інструментарій</a:t>
            </a:r>
            <a:r>
              <a:rPr lang="ru-RU" b="1" dirty="0"/>
              <a:t> </a:t>
            </a:r>
            <a:r>
              <a:rPr lang="ru-RU" b="1" dirty="0" err="1"/>
              <a:t>фінансового</a:t>
            </a:r>
            <a:r>
              <a:rPr lang="ru-RU" b="1" dirty="0"/>
              <a:t> </a:t>
            </a:r>
            <a:r>
              <a:rPr lang="ru-RU" b="1" dirty="0" err="1"/>
              <a:t>моніторингу</a:t>
            </a:r>
            <a:r>
              <a:rPr lang="ru-RU" b="1" dirty="0"/>
              <a:t> у </a:t>
            </a:r>
            <a:r>
              <a:rPr lang="ru-RU" b="1" dirty="0" err="1"/>
              <a:t>протидії</a:t>
            </a:r>
            <a:r>
              <a:rPr lang="ru-RU" b="1" dirty="0"/>
              <a:t> </a:t>
            </a:r>
            <a:r>
              <a:rPr lang="ru-RU" b="1" dirty="0" err="1"/>
              <a:t>тінізації</a:t>
            </a:r>
            <a:r>
              <a:rPr lang="ru-RU" b="1" dirty="0"/>
              <a:t> </a:t>
            </a:r>
            <a:r>
              <a:rPr lang="ru-RU" b="1" dirty="0" err="1"/>
              <a:t>національної</a:t>
            </a:r>
            <a:r>
              <a:rPr lang="ru-RU" b="1" dirty="0"/>
              <a:t> </a:t>
            </a:r>
            <a:r>
              <a:rPr lang="ru-RU" b="1" dirty="0" err="1"/>
              <a:t>економіки</a:t>
            </a:r>
            <a:r>
              <a:rPr lang="ru-RU" b="1" dirty="0" smtClean="0"/>
              <a:t>» (</a:t>
            </a:r>
            <a:r>
              <a:rPr lang="ru-RU" b="1" dirty="0" err="1" smtClean="0"/>
              <a:t>подання</a:t>
            </a:r>
            <a:r>
              <a:rPr lang="ru-RU" b="1" dirty="0" smtClean="0"/>
              <a:t> </a:t>
            </a:r>
            <a:r>
              <a:rPr lang="ru-RU" b="1" dirty="0" err="1" smtClean="0"/>
              <a:t>документів</a:t>
            </a:r>
            <a:r>
              <a:rPr lang="ru-RU" b="1" dirty="0" smtClean="0"/>
              <a:t> на конкурс)</a:t>
            </a:r>
          </a:p>
          <a:p>
            <a:pPr lvl="0" algn="just"/>
            <a:r>
              <a:rPr lang="uk-UA" b="1" dirty="0" smtClean="0"/>
              <a:t>Продовження НДР у межах меморандуму з АФУ </a:t>
            </a:r>
            <a:r>
              <a:rPr lang="ru-RU" b="1" dirty="0"/>
              <a:t>«</a:t>
            </a:r>
            <a:r>
              <a:rPr lang="ru-RU" b="1" dirty="0" err="1"/>
              <a:t>Облік</a:t>
            </a:r>
            <a:r>
              <a:rPr lang="ru-RU" b="1" dirty="0"/>
              <a:t> і </a:t>
            </a:r>
            <a:r>
              <a:rPr lang="ru-RU" b="1" dirty="0" err="1"/>
              <a:t>аналіз</a:t>
            </a:r>
            <a:r>
              <a:rPr lang="ru-RU" b="1" dirty="0"/>
              <a:t> як </a:t>
            </a:r>
            <a:r>
              <a:rPr lang="ru-RU" b="1" dirty="0" err="1"/>
              <a:t>функції</a:t>
            </a:r>
            <a:r>
              <a:rPr lang="ru-RU" b="1" dirty="0"/>
              <a:t> </a:t>
            </a:r>
            <a:r>
              <a:rPr lang="ru-RU" b="1" dirty="0" err="1"/>
              <a:t>управління</a:t>
            </a:r>
            <a:r>
              <a:rPr lang="ru-RU" b="1" dirty="0"/>
              <a:t> </a:t>
            </a:r>
            <a:r>
              <a:rPr lang="ru-RU" b="1" dirty="0" err="1"/>
              <a:t>державними</a:t>
            </a:r>
            <a:r>
              <a:rPr lang="ru-RU" b="1" dirty="0"/>
              <a:t> </a:t>
            </a:r>
            <a:r>
              <a:rPr lang="ru-RU" b="1" dirty="0" err="1"/>
              <a:t>підприємствами</a:t>
            </a:r>
            <a:r>
              <a:rPr lang="ru-RU" b="1" dirty="0"/>
              <a:t> в </a:t>
            </a:r>
            <a:r>
              <a:rPr lang="ru-RU" b="1" dirty="0" err="1"/>
              <a:t>умовах</a:t>
            </a:r>
            <a:r>
              <a:rPr lang="ru-RU" b="1" dirty="0"/>
              <a:t> </a:t>
            </a:r>
            <a:r>
              <a:rPr lang="ru-RU" b="1" dirty="0" err="1"/>
              <a:t>застосування</a:t>
            </a:r>
            <a:r>
              <a:rPr lang="ru-RU" b="1" dirty="0"/>
              <a:t> </a:t>
            </a:r>
            <a:r>
              <a:rPr lang="ru-RU" b="1" dirty="0" err="1"/>
              <a:t>Міжнародних</a:t>
            </a:r>
            <a:r>
              <a:rPr lang="ru-RU" b="1" dirty="0"/>
              <a:t> </a:t>
            </a:r>
            <a:r>
              <a:rPr lang="ru-RU" b="1" dirty="0" err="1"/>
              <a:t>стандартів</a:t>
            </a:r>
            <a:r>
              <a:rPr lang="ru-RU" b="1" dirty="0"/>
              <a:t> </a:t>
            </a:r>
            <a:r>
              <a:rPr lang="ru-RU" b="1" dirty="0" err="1"/>
              <a:t>фінансової</a:t>
            </a:r>
            <a:r>
              <a:rPr lang="ru-RU" b="1" dirty="0"/>
              <a:t> </a:t>
            </a:r>
            <a:r>
              <a:rPr lang="ru-RU" b="1" dirty="0" err="1"/>
              <a:t>звітності</a:t>
            </a:r>
            <a:r>
              <a:rPr lang="ru-RU" b="1" dirty="0"/>
              <a:t>»</a:t>
            </a:r>
            <a:r>
              <a:rPr lang="uk-UA" b="1" dirty="0"/>
              <a:t> </a:t>
            </a:r>
            <a:endParaRPr lang="uk-UA" b="1" dirty="0" smtClean="0"/>
          </a:p>
          <a:p>
            <a:pPr lvl="0" algn="just"/>
            <a:r>
              <a:rPr lang="uk-UA" b="1" dirty="0" smtClean="0"/>
              <a:t>Реєстрація та початок роботи над ініціативною темою «Облікове забезпечення управління інвестиційно-інноваційною діяльністю фермерських господарств»</a:t>
            </a:r>
            <a:endParaRPr lang="uk-UA" b="1" dirty="0" smtClean="0"/>
          </a:p>
        </p:txBody>
      </p:sp>
    </p:spTree>
    <p:extLst>
      <p:ext uri="{BB962C8B-B14F-4D97-AF65-F5344CB8AC3E}">
        <p14:creationId xmlns:p14="http://schemas.microsoft.com/office/powerpoint/2010/main" val="173784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Напрями</a:t>
            </a:r>
            <a:r>
              <a:rPr lang="ru-RU" dirty="0"/>
              <a:t> </a:t>
            </a:r>
            <a:r>
              <a:rPr lang="ru-RU" dirty="0" err="1"/>
              <a:t>діяльност</a:t>
            </a:r>
            <a:r>
              <a:rPr lang="uk-UA" dirty="0"/>
              <a:t>і у 2022 році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публікації у виданні, які включені до міжнародної </a:t>
            </a:r>
            <a:r>
              <a:rPr lang="uk-UA" b="1" dirty="0" err="1"/>
              <a:t>наукометричної</a:t>
            </a:r>
            <a:r>
              <a:rPr lang="uk-UA" b="1" dirty="0"/>
              <a:t> бази даних </a:t>
            </a:r>
            <a:r>
              <a:rPr lang="en-US" b="1" dirty="0"/>
              <a:t>Scopus, </a:t>
            </a:r>
            <a:r>
              <a:rPr lang="en-US" b="1" dirty="0" err="1"/>
              <a:t>WoS</a:t>
            </a:r>
            <a:r>
              <a:rPr lang="uk-UA" b="1" dirty="0"/>
              <a:t>, </a:t>
            </a:r>
            <a:r>
              <a:rPr lang="ru-RU" b="1" dirty="0"/>
              <a:t>у </a:t>
            </a:r>
            <a:r>
              <a:rPr lang="ru-RU" b="1" dirty="0" err="1"/>
              <a:t>зарубіжних</a:t>
            </a:r>
            <a:r>
              <a:rPr lang="ru-RU" b="1" dirty="0"/>
              <a:t> </a:t>
            </a:r>
            <a:r>
              <a:rPr lang="ru-RU" b="1" dirty="0" err="1"/>
              <a:t>періодичних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виданнях</a:t>
            </a:r>
            <a:r>
              <a:rPr lang="ru-RU" b="1" dirty="0"/>
              <a:t> </a:t>
            </a:r>
            <a:r>
              <a:rPr lang="ru-RU" b="1" dirty="0" err="1"/>
              <a:t>країн</a:t>
            </a:r>
            <a:r>
              <a:rPr lang="ru-RU" b="1" dirty="0"/>
              <a:t> </a:t>
            </a:r>
            <a:r>
              <a:rPr lang="ru-RU" b="1" dirty="0" smtClean="0"/>
              <a:t>ОЕСР </a:t>
            </a:r>
            <a:r>
              <a:rPr lang="ru-RU" dirty="0" err="1" smtClean="0"/>
              <a:t>самостійно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спільно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зарубіжними</a:t>
            </a:r>
            <a:r>
              <a:rPr lang="ru-RU" dirty="0" smtClean="0"/>
              <a:t> та </a:t>
            </a:r>
            <a:r>
              <a:rPr lang="ru-RU" dirty="0" err="1" smtClean="0"/>
              <a:t>вітчизняними</a:t>
            </a:r>
            <a:r>
              <a:rPr lang="ru-RU" dirty="0" smtClean="0"/>
              <a:t> партнерами</a:t>
            </a:r>
            <a:endParaRPr lang="en-US" dirty="0"/>
          </a:p>
          <a:p>
            <a:r>
              <a:rPr lang="uk-UA" b="1" dirty="0" smtClean="0"/>
              <a:t>Започаткування видання щорічного збірника наукових праць студентів</a:t>
            </a:r>
            <a:endParaRPr lang="ru-RU" b="1" dirty="0" smtClean="0"/>
          </a:p>
          <a:p>
            <a:r>
              <a:rPr lang="ru-RU" b="1" dirty="0" err="1" smtClean="0"/>
              <a:t>Серії</a:t>
            </a:r>
            <a:r>
              <a:rPr lang="ru-RU" b="1" dirty="0" smtClean="0"/>
              <a:t> </a:t>
            </a:r>
            <a:r>
              <a:rPr lang="ru-RU" b="1" dirty="0" err="1"/>
              <a:t>міжкафедральних</a:t>
            </a:r>
            <a:r>
              <a:rPr lang="ru-RU" b="1" dirty="0"/>
              <a:t> </a:t>
            </a:r>
            <a:r>
              <a:rPr lang="ru-RU" b="1" dirty="0" err="1"/>
              <a:t>науково-практичних</a:t>
            </a:r>
            <a:r>
              <a:rPr lang="ru-RU" b="1" dirty="0"/>
              <a:t> </a:t>
            </a:r>
            <a:r>
              <a:rPr lang="ru-RU" b="1" dirty="0" err="1"/>
              <a:t>семінарів</a:t>
            </a:r>
            <a:r>
              <a:rPr lang="ru-RU" b="1" dirty="0"/>
              <a:t>    ("</a:t>
            </a:r>
            <a:r>
              <a:rPr lang="ru-RU" b="1" dirty="0" err="1"/>
              <a:t>Податкові</a:t>
            </a:r>
            <a:r>
              <a:rPr lang="ru-RU" b="1" dirty="0"/>
              <a:t> правила "</a:t>
            </a:r>
            <a:r>
              <a:rPr lang="ru-RU" b="1" dirty="0" err="1"/>
              <a:t>Дія</a:t>
            </a:r>
            <a:r>
              <a:rPr lang="ru-RU" b="1" dirty="0"/>
              <a:t> </a:t>
            </a:r>
            <a:r>
              <a:rPr lang="ru-RU" b="1" dirty="0" err="1"/>
              <a:t>Сіті</a:t>
            </a:r>
            <a:r>
              <a:rPr lang="ru-RU" b="1" dirty="0"/>
              <a:t>« та </a:t>
            </a:r>
            <a:r>
              <a:rPr lang="ru-RU" b="1" dirty="0" err="1"/>
              <a:t>ін</a:t>
            </a:r>
            <a:r>
              <a:rPr lang="ru-RU" b="1" dirty="0"/>
              <a:t>)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65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"/>
          <p:cNvSpPr/>
          <p:nvPr/>
        </p:nvSpPr>
        <p:spPr>
          <a:xfrm rot="475911">
            <a:off x="601124" y="3911438"/>
            <a:ext cx="11739332" cy="2206753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91" name="Google Shape;191;p18"/>
          <p:cNvSpPr/>
          <p:nvPr/>
        </p:nvSpPr>
        <p:spPr>
          <a:xfrm rot="-794126">
            <a:off x="210185" y="1936136"/>
            <a:ext cx="11739332" cy="2206753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92" name="Google Shape;192;p18"/>
          <p:cNvSpPr/>
          <p:nvPr/>
        </p:nvSpPr>
        <p:spPr>
          <a:xfrm>
            <a:off x="742384" y="3711921"/>
            <a:ext cx="6491335" cy="89629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 err="1">
                <a:ln w="22225" cap="flat" cmpd="sng">
                  <a:solidFill>
                    <a:srgbClr val="DAD7D7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7F7F7F"/>
                </a:solidFill>
                <a:latin typeface="Open Sans;300"/>
              </a:rPr>
              <a:t>Дякую</a:t>
            </a:r>
            <a:r>
              <a:rPr b="1" i="0" dirty="0">
                <a:ln w="22225" cap="flat" cmpd="sng">
                  <a:solidFill>
                    <a:srgbClr val="DAD7D7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7F7F7F"/>
                </a:solidFill>
                <a:latin typeface="Open Sans;300"/>
              </a:rPr>
              <a:t> </a:t>
            </a:r>
            <a:r>
              <a:rPr b="1" i="0" dirty="0" err="1">
                <a:ln w="22225" cap="flat" cmpd="sng">
                  <a:solidFill>
                    <a:srgbClr val="DAD7D7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7F7F7F"/>
                </a:solidFill>
                <a:latin typeface="Open Sans;300"/>
              </a:rPr>
              <a:t>за</a:t>
            </a:r>
            <a:r>
              <a:rPr b="1" i="0" dirty="0">
                <a:ln w="22225" cap="flat" cmpd="sng">
                  <a:solidFill>
                    <a:srgbClr val="DAD7D7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7F7F7F"/>
                </a:solidFill>
                <a:latin typeface="Open Sans;300"/>
              </a:rPr>
              <a:t> </a:t>
            </a:r>
            <a:r>
              <a:rPr b="1" i="0" dirty="0" err="1">
                <a:ln w="22225" cap="flat" cmpd="sng">
                  <a:solidFill>
                    <a:srgbClr val="DAD7D7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7F7F7F"/>
                </a:solidFill>
                <a:latin typeface="Open Sans;300"/>
              </a:rPr>
              <a:t>увагу</a:t>
            </a:r>
            <a:r>
              <a:rPr b="1" i="0" dirty="0">
                <a:ln w="22225" cap="flat" cmpd="sng">
                  <a:solidFill>
                    <a:srgbClr val="DAD7D7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7F7F7F"/>
                </a:solidFill>
                <a:latin typeface="Open Sans;300"/>
              </a:rPr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176</TotalTime>
  <Words>227</Words>
  <Application>Microsoft Office PowerPoint</Application>
  <PresentationFormat>Широкоэкранный</PresentationFormat>
  <Paragraphs>28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Open Sans Light</vt:lpstr>
      <vt:lpstr>Open Sans;300</vt:lpstr>
      <vt:lpstr>Arial</vt:lpstr>
      <vt:lpstr>Times New Roman</vt:lpstr>
      <vt:lpstr>Play</vt:lpstr>
      <vt:lpstr>AngleLinesVTI</vt:lpstr>
      <vt:lpstr>ЗВІТ  ІНСТИТУТУ ОБЛІКУ  ЗА 2021 РІК  ДИРЕКТОР – ПРОФ., Д.Е.Н. Озеран А.В.</vt:lpstr>
      <vt:lpstr>Презентация PowerPoint</vt:lpstr>
      <vt:lpstr>Презентация PowerPoint</vt:lpstr>
      <vt:lpstr>Презентация PowerPoint</vt:lpstr>
      <vt:lpstr>Напрями діяльності у 2022 році</vt:lpstr>
      <vt:lpstr>Напрями діяльності у 2022 році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 ІНСТИТУТУ ОБЛІКУ  ЗА 2020 РІК  ДИРЕКТОР – ПРОФ., Д.Е.Н. ОСТАП’ЮК Н.А.</dc:title>
  <dc:creator>1</dc:creator>
  <cp:lastModifiedBy>Алла</cp:lastModifiedBy>
  <cp:revision>14</cp:revision>
  <dcterms:modified xsi:type="dcterms:W3CDTF">2022-02-11T12:21:32Z</dcterms:modified>
</cp:coreProperties>
</file>