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3" r:id="rId3"/>
    <p:sldId id="261" r:id="rId4"/>
    <p:sldId id="262" r:id="rId5"/>
    <p:sldId id="267" r:id="rId6"/>
    <p:sldId id="264" r:id="rId7"/>
    <p:sldId id="266" r:id="rId8"/>
    <p:sldId id="26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592"/>
    <a:srgbClr val="FF0000"/>
    <a:srgbClr val="FF3300"/>
    <a:srgbClr val="808080"/>
    <a:srgbClr val="173A8D"/>
    <a:srgbClr val="332319"/>
    <a:srgbClr val="003374"/>
    <a:srgbClr val="C9A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BEE5F8-7973-4E5D-BB93-032E46C29BB5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ACEAB3-CF1D-45EE-95D6-C518D9A96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EFB23-E08E-4693-B843-2BB9FA3EF6A7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D2B1A-5C17-4D4E-8800-5136E8D83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1662-940C-43A8-9285-01E99DAACD92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C0F1-7C82-4E2D-947C-D4991FBC3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A7BC-F5FD-4EB1-945F-B838EAACEEFB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8680-BDC2-4BE7-BA6D-9657B2686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41CF-875D-4AE9-931E-9B61481E5E6C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F4CCC-1FC9-4DDB-B73B-6C2EECA90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38092-86A1-44E1-96FA-C0B74FDD90A0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25DE-3435-4F80-96EA-C0A0F006E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DB8D-584B-4E3A-BDDE-9A8BEF7C9306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E8DC-66C2-490B-B5EE-1E0AD7ED3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12FFA-CF82-491B-A274-0E22023682DE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698F5-93FC-478F-81F1-30F6B8581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91A1-D748-4A09-870B-3C7B5F820D7B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3A3B-A0A7-44C2-BED2-99A5D23DB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9FFC-793C-44FB-8CD1-58D14799282E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1C59-E4EA-4C70-932E-3846EB146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0706-4A09-4A2B-8791-185EF5A09909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FA92-E0C6-4A38-8485-F754858B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38A6-E38D-412D-B096-70054616E563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1A51B-432E-40B8-B851-DBF45C790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465263"/>
            <a:ext cx="7869237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7DAD88-D46D-48EC-B7A2-21A2801EDF0F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32784-997E-4763-A59B-B24981AD3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0"/>
            <a:ext cx="78390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63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693988" y="1789113"/>
            <a:ext cx="38560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C00000"/>
                </a:solidFill>
                <a:latin typeface="Calibri" pitchFamily="34" charset="0"/>
              </a:rPr>
              <a:t>Спеціалізація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alibri" pitchFamily="34" charset="0"/>
              </a:rPr>
              <a:t>(освітня магістерська програма)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6369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indent="-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Галузь знань - </a:t>
            </a:r>
            <a:r>
              <a:rPr lang="uk-UA" b="1" i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12  «Інформаційні технології </a:t>
            </a:r>
            <a:r>
              <a:rPr lang="uk-UA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»</a:t>
            </a:r>
            <a:endParaRPr lang="ru-RU" b="1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Спеціальність - </a:t>
            </a:r>
            <a:r>
              <a:rPr lang="uk-UA" b="1" i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122  «Комп’ютерні науки»</a:t>
            </a:r>
            <a:endParaRPr lang="uk-UA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1055" y="2812774"/>
            <a:ext cx="360005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«</a:t>
            </a:r>
            <a:r>
              <a:rPr lang="uk-UA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Інформаційні управляючі системи та технології</a:t>
            </a: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»</a:t>
            </a:r>
          </a:p>
        </p:txBody>
      </p:sp>
      <p:pic>
        <p:nvPicPr>
          <p:cNvPr id="14342" name="Picture 2" descr="ÐÐ°ÑÑÐ¸Ð½ÐºÐ¸ Ð¿Ð¾ Ð·Ð°Ð¿ÑÐ¾ÑÑ information technolo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063" y="0"/>
            <a:ext cx="33099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443" y="178903"/>
            <a:ext cx="5953540" cy="9541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 магістерської програми </a:t>
            </a:r>
            <a:endParaRPr lang="uk-UA" sz="3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6113" y="1431925"/>
            <a:ext cx="8299450" cy="2314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uk-UA" smtClean="0"/>
              <a:t>  термін навчання: </a:t>
            </a:r>
            <a:r>
              <a:rPr lang="uk-UA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 рік 10 місяців;</a:t>
            </a:r>
          </a:p>
          <a:p>
            <a:pPr eaLnBrk="1" hangingPunct="1">
              <a:lnSpc>
                <a:spcPct val="80000"/>
              </a:lnSpc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uk-UA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форма навчання: </a:t>
            </a:r>
            <a:r>
              <a:rPr lang="uk-UA" smtClean="0"/>
              <a:t>денна/заочна;</a:t>
            </a:r>
          </a:p>
          <a:p>
            <a:pPr eaLnBrk="1" hangingPunct="1">
              <a:lnSpc>
                <a:spcPct val="80000"/>
              </a:lnSpc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uk-UA" smtClean="0"/>
              <a:t>  включає у себе: </a:t>
            </a:r>
            <a:r>
              <a:rPr lang="uk-UA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uk-UA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обов’язкових фахових дисциплін за проф</a:t>
            </a:r>
            <a:r>
              <a:rPr lang="uk-UA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</a:t>
            </a:r>
            <a:r>
              <a:rPr lang="uk-UA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лем навчання; </a:t>
            </a:r>
            <a:r>
              <a:rPr lang="uk-UA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</a:t>
            </a:r>
            <a:r>
              <a:rPr lang="uk-UA" smtClean="0"/>
              <a:t> вибіркових</a:t>
            </a:r>
          </a:p>
          <a:p>
            <a:pPr eaLnBrk="1" hangingPunct="1">
              <a:lnSpc>
                <a:spcPct val="80000"/>
              </a:lnSpc>
              <a:buClr>
                <a:srgbClr val="00B050"/>
              </a:buClr>
              <a:buFont typeface="Arial" charset="0"/>
              <a:buNone/>
              <a:defRPr/>
            </a:pPr>
            <a:r>
              <a:rPr lang="uk-UA" smtClean="0"/>
              <a:t>                 фахових дисциплін;</a:t>
            </a:r>
          </a:p>
          <a:p>
            <a:pPr eaLnBrk="1" hangingPunct="1">
              <a:lnSpc>
                <a:spcPct val="80000"/>
              </a:lnSpc>
              <a:buClr>
                <a:srgbClr val="00B050"/>
              </a:buClr>
              <a:buFont typeface="Arial" charset="0"/>
              <a:buNone/>
              <a:defRPr/>
            </a:pPr>
            <a:endParaRPr lang="uk-UA" smtClean="0"/>
          </a:p>
          <a:p>
            <a:pPr eaLnBrk="1" hangingPunct="1">
              <a:lnSpc>
                <a:spcPct val="80000"/>
              </a:lnSpc>
              <a:buClr>
                <a:srgbClr val="00B050"/>
              </a:buClr>
              <a:buFont typeface="Wingdings" pitchFamily="2" charset="2"/>
              <a:buChar char="q"/>
              <a:defRPr/>
            </a:pPr>
            <a:endParaRPr lang="uk-UA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uk-UA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38725" y="3548063"/>
            <a:ext cx="3906838" cy="30019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uk-UA" sz="2400">
                <a:latin typeface="Calibri" pitchFamily="34" charset="0"/>
              </a:rPr>
              <a:t>  </a:t>
            </a:r>
            <a:r>
              <a:rPr lang="uk-UA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основний</a:t>
            </a:r>
            <a:r>
              <a:rPr lang="uk-UA" sz="2400">
                <a:latin typeface="Calibri" pitchFamily="34" charset="0"/>
              </a:rPr>
              <a:t> </a:t>
            </a:r>
            <a:r>
              <a:rPr lang="uk-UA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викладацький склад</a:t>
            </a:r>
            <a:r>
              <a:rPr lang="uk-UA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</a:t>
            </a:r>
            <a:r>
              <a:rPr lang="uk-UA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9</a:t>
            </a:r>
            <a:r>
              <a:rPr lang="uk-UA" sz="2400">
                <a:latin typeface="+mn-lt"/>
              </a:rPr>
              <a:t> професорів, </a:t>
            </a:r>
            <a:r>
              <a:rPr lang="uk-UA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  <a:r>
              <a:rPr lang="uk-UA" sz="2400">
                <a:latin typeface="+mn-lt"/>
              </a:rPr>
              <a:t> докторів економічних наук та </a:t>
            </a:r>
            <a:r>
              <a:rPr lang="uk-UA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uk-UA" sz="2400">
                <a:latin typeface="+mn-lt"/>
              </a:rPr>
              <a:t> доктор технічних наук ; </a:t>
            </a:r>
            <a:r>
              <a:rPr lang="uk-UA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14</a:t>
            </a:r>
            <a:r>
              <a:rPr lang="uk-UA" sz="2400">
                <a:latin typeface="+mn-lt"/>
              </a:rPr>
              <a:t> кандидатів технічних та економічних наук;</a:t>
            </a:r>
            <a:endParaRPr lang="uk-UA" sz="2400">
              <a:latin typeface="+mn-lt"/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uk-UA" sz="2400">
                <a:latin typeface="Calibri" pitchFamily="34" charset="0"/>
              </a:rPr>
              <a:t>  мови </a:t>
            </a:r>
            <a:r>
              <a:rPr lang="uk-UA" sz="2400">
                <a:latin typeface="Calibri" pitchFamily="34" charset="0"/>
              </a:rPr>
              <a:t>навчання</a:t>
            </a:r>
            <a:r>
              <a:rPr lang="uk-UA" sz="2400">
                <a:latin typeface="Calibri" pitchFamily="34" charset="0"/>
              </a:rPr>
              <a:t>: </a:t>
            </a:r>
            <a:r>
              <a:rPr lang="uk-UA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українська, англійська;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B050"/>
              </a:buClr>
              <a:buFont typeface="Wingdings" pitchFamily="2" charset="2"/>
              <a:buChar char="q"/>
              <a:defRPr/>
            </a:pPr>
            <a:r>
              <a:rPr lang="uk-UA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освітня кваліфікація: </a:t>
            </a:r>
            <a:r>
              <a:rPr lang="uk-UA" sz="2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Магістр з комп’ютерних наук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B050"/>
              </a:buClr>
              <a:buFont typeface="Wingdings" pitchFamily="2" charset="2"/>
              <a:buChar char="q"/>
              <a:defRPr/>
            </a:pPr>
            <a:endParaRPr lang="uk-UA" sz="2400">
              <a:latin typeface="Calibri" pitchFamily="34" charset="0"/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B050"/>
              </a:buClr>
              <a:buFont typeface="Wingdings" pitchFamily="2" charset="2"/>
              <a:buChar char="q"/>
              <a:defRPr/>
            </a:pPr>
            <a:endParaRPr lang="uk-UA" sz="24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  <a:defRPr/>
            </a:pPr>
            <a:endParaRPr lang="uk-UA" sz="2400">
              <a:latin typeface="Calibri" pitchFamily="34" charset="0"/>
            </a:endParaRPr>
          </a:p>
        </p:txBody>
      </p:sp>
      <p:pic>
        <p:nvPicPr>
          <p:cNvPr id="15364" name="Picture 2" descr="ÐÐ°ÑÑÐ¸Ð½ÐºÐ¸ Ð¿Ð¾ Ð·Ð°Ð¿ÑÐ¾ÑÑ information techn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95688"/>
            <a:ext cx="51054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/>
          <a:srcRect l="24792" r="24794" b="2251"/>
          <a:stretch>
            <a:fillRect/>
          </a:stretch>
        </p:blipFill>
        <p:spPr bwMode="auto">
          <a:xfrm>
            <a:off x="0" y="3090863"/>
            <a:ext cx="13620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661" y="228599"/>
            <a:ext cx="6877878" cy="1109133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 освітньо-професійної програми</a:t>
            </a:r>
            <a:endParaRPr lang="uk-U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387" name="Group 92"/>
          <p:cNvGrpSpPr>
            <a:grpSpLocks/>
          </p:cNvGrpSpPr>
          <p:nvPr/>
        </p:nvGrpSpPr>
        <p:grpSpPr bwMode="auto">
          <a:xfrm>
            <a:off x="1093788" y="1481138"/>
            <a:ext cx="7702550" cy="785812"/>
            <a:chOff x="1269" y="1296"/>
            <a:chExt cx="3193" cy="334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91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підготовка висококваліфікованих фахівців у галузі знань 12 «Інформаційні технології» спеціальності 122 «Комп’ютерні науки»</a:t>
              </a: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16420" name="Group 55"/>
            <p:cNvGrpSpPr>
              <a:grpSpLocks/>
            </p:cNvGrpSpPr>
            <p:nvPr/>
          </p:nvGrpSpPr>
          <p:grpSpPr bwMode="auto">
            <a:xfrm>
              <a:off x="1269" y="1318"/>
              <a:ext cx="271" cy="304"/>
              <a:chOff x="1415" y="1270"/>
              <a:chExt cx="271" cy="304"/>
            </a:xfrm>
          </p:grpSpPr>
          <p:grpSp>
            <p:nvGrpSpPr>
              <p:cNvPr id="16421" name="Group 56"/>
              <p:cNvGrpSpPr>
                <a:grpSpLocks/>
              </p:cNvGrpSpPr>
              <p:nvPr/>
            </p:nvGrpSpPr>
            <p:grpSpPr bwMode="auto">
              <a:xfrm>
                <a:off x="1415" y="1270"/>
                <a:ext cx="271" cy="304"/>
                <a:chOff x="1415" y="1270"/>
                <a:chExt cx="271" cy="304"/>
              </a:xfrm>
            </p:grpSpPr>
            <p:pic>
              <p:nvPicPr>
                <p:cNvPr id="16423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24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6425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512" y="1270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6422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</p:grpSp>
      <p:grpSp>
        <p:nvGrpSpPr>
          <p:cNvPr id="16388" name="Group 93"/>
          <p:cNvGrpSpPr>
            <a:grpSpLocks/>
          </p:cNvGrpSpPr>
          <p:nvPr/>
        </p:nvGrpSpPr>
        <p:grpSpPr bwMode="auto">
          <a:xfrm>
            <a:off x="1050925" y="2503488"/>
            <a:ext cx="7745413" cy="1263650"/>
            <a:chOff x="1239" y="1808"/>
            <a:chExt cx="3223" cy="518"/>
          </a:xfrm>
        </p:grpSpPr>
        <p:sp>
          <p:nvSpPr>
            <p:cNvPr id="16" name="AutoShape 13"/>
            <p:cNvSpPr>
              <a:spLocks noChangeArrowheads="1"/>
            </p:cNvSpPr>
            <p:nvPr/>
          </p:nvSpPr>
          <p:spPr bwMode="gray">
            <a:xfrm>
              <a:off x="1422" y="1808"/>
              <a:ext cx="3040" cy="518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879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формування системних знань, умінь, навичок у сфері інформаційно-комунікаційних технологій, програмування, системних досліджень, використання основного інструментарію штучного інтелекту, методів проектування інформаційних управляючих систем</a:t>
              </a:r>
            </a:p>
          </p:txBody>
        </p:sp>
        <p:grpSp>
          <p:nvGrpSpPr>
            <p:cNvPr id="16412" name="Group 62"/>
            <p:cNvGrpSpPr>
              <a:grpSpLocks/>
            </p:cNvGrpSpPr>
            <p:nvPr/>
          </p:nvGrpSpPr>
          <p:grpSpPr bwMode="auto">
            <a:xfrm>
              <a:off x="1239" y="1887"/>
              <a:ext cx="278" cy="289"/>
              <a:chOff x="1385" y="1839"/>
              <a:chExt cx="278" cy="289"/>
            </a:xfrm>
          </p:grpSpPr>
          <p:grpSp>
            <p:nvGrpSpPr>
              <p:cNvPr id="16413" name="Group 63"/>
              <p:cNvGrpSpPr>
                <a:grpSpLocks/>
              </p:cNvGrpSpPr>
              <p:nvPr/>
            </p:nvGrpSpPr>
            <p:grpSpPr bwMode="auto">
              <a:xfrm>
                <a:off x="1385" y="1839"/>
                <a:ext cx="278" cy="289"/>
                <a:chOff x="1386" y="1339"/>
                <a:chExt cx="278" cy="289"/>
              </a:xfrm>
            </p:grpSpPr>
            <p:pic>
              <p:nvPicPr>
                <p:cNvPr id="16415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16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386" y="1362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F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6417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84" y="1339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6414" name="Text Box 68"/>
              <p:cNvSpPr txBox="1">
                <a:spLocks noChangeArrowheads="1"/>
              </p:cNvSpPr>
              <p:nvPr/>
            </p:nvSpPr>
            <p:spPr bwMode="gray">
              <a:xfrm>
                <a:off x="1423" y="1886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16389" name="Group 93"/>
          <p:cNvGrpSpPr>
            <a:grpSpLocks/>
          </p:cNvGrpSpPr>
          <p:nvPr/>
        </p:nvGrpSpPr>
        <p:grpSpPr bwMode="auto">
          <a:xfrm>
            <a:off x="1174750" y="3997325"/>
            <a:ext cx="7673975" cy="895350"/>
            <a:chOff x="1268" y="1808"/>
            <a:chExt cx="3194" cy="367"/>
          </a:xfrm>
        </p:grpSpPr>
        <p:sp>
          <p:nvSpPr>
            <p:cNvPr id="27" name="AutoShape 13"/>
            <p:cNvSpPr>
              <a:spLocks noChangeArrowheads="1"/>
            </p:cNvSpPr>
            <p:nvPr/>
          </p:nvSpPr>
          <p:spPr bwMode="gray">
            <a:xfrm>
              <a:off x="1422" y="1808"/>
              <a:ext cx="3040" cy="367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16403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6404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16406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07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F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4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pic>
              <p:nvPicPr>
                <p:cNvPr id="16409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6405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2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latin typeface="Calibri" pitchFamily="34" charset="0"/>
                  </a:rPr>
                  <a:t>3</a:t>
                </a:r>
                <a:endParaRPr lang="en-US" b="1">
                  <a:latin typeface="Calibri" pitchFamily="34" charset="0"/>
                </a:endParaRPr>
              </a:p>
            </p:txBody>
          </p:sp>
        </p:grpSp>
      </p:grpSp>
      <p:sp>
        <p:nvSpPr>
          <p:cNvPr id="36" name="Прямоугольник 35"/>
          <p:cNvSpPr/>
          <p:nvPr/>
        </p:nvSpPr>
        <p:spPr>
          <a:xfrm>
            <a:off x="1889125" y="4051300"/>
            <a:ext cx="674846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формування практичного досвіду з розроблення, впровадження та супроводу інформаційних систем і технологій у різних галузях економіки і техніки</a:t>
            </a:r>
          </a:p>
        </p:txBody>
      </p:sp>
      <p:grpSp>
        <p:nvGrpSpPr>
          <p:cNvPr id="16391" name="Group 93"/>
          <p:cNvGrpSpPr>
            <a:grpSpLocks/>
          </p:cNvGrpSpPr>
          <p:nvPr/>
        </p:nvGrpSpPr>
        <p:grpSpPr bwMode="auto">
          <a:xfrm>
            <a:off x="1093788" y="5186363"/>
            <a:ext cx="7745412" cy="1263650"/>
            <a:chOff x="1239" y="1808"/>
            <a:chExt cx="3223" cy="518"/>
          </a:xfrm>
        </p:grpSpPr>
        <p:sp>
          <p:nvSpPr>
            <p:cNvPr id="40" name="AutoShape 13"/>
            <p:cNvSpPr>
              <a:spLocks noChangeArrowheads="1"/>
            </p:cNvSpPr>
            <p:nvPr/>
          </p:nvSpPr>
          <p:spPr bwMode="gray">
            <a:xfrm>
              <a:off x="1422" y="1808"/>
              <a:ext cx="3040" cy="518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879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16395" name="Group 62"/>
            <p:cNvGrpSpPr>
              <a:grpSpLocks/>
            </p:cNvGrpSpPr>
            <p:nvPr/>
          </p:nvGrpSpPr>
          <p:grpSpPr bwMode="auto">
            <a:xfrm>
              <a:off x="1239" y="1887"/>
              <a:ext cx="278" cy="289"/>
              <a:chOff x="1385" y="1839"/>
              <a:chExt cx="278" cy="289"/>
            </a:xfrm>
          </p:grpSpPr>
          <p:grpSp>
            <p:nvGrpSpPr>
              <p:cNvPr id="16396" name="Group 63"/>
              <p:cNvGrpSpPr>
                <a:grpSpLocks/>
              </p:cNvGrpSpPr>
              <p:nvPr/>
            </p:nvGrpSpPr>
            <p:grpSpPr bwMode="auto">
              <a:xfrm>
                <a:off x="1385" y="1839"/>
                <a:ext cx="278" cy="289"/>
                <a:chOff x="1386" y="1339"/>
                <a:chExt cx="278" cy="289"/>
              </a:xfrm>
            </p:grpSpPr>
            <p:pic>
              <p:nvPicPr>
                <p:cNvPr id="16398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399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386" y="1362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6400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84" y="1339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6397" name="Text Box 68"/>
              <p:cNvSpPr txBox="1">
                <a:spLocks noChangeArrowheads="1"/>
              </p:cNvSpPr>
              <p:nvPr/>
            </p:nvSpPr>
            <p:spPr bwMode="gray">
              <a:xfrm>
                <a:off x="1423" y="1886"/>
                <a:ext cx="12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latin typeface="Calibri" pitchFamily="34" charset="0"/>
                  </a:rPr>
                  <a:t>4</a:t>
                </a:r>
                <a:endParaRPr lang="en-US" b="1">
                  <a:latin typeface="Calibri" pitchFamily="34" charset="0"/>
                </a:endParaRPr>
              </a:p>
            </p:txBody>
          </p:sp>
        </p:grpSp>
      </p:grpSp>
      <p:sp>
        <p:nvSpPr>
          <p:cNvPr id="48" name="Прямоугольник 47"/>
          <p:cNvSpPr/>
          <p:nvPr/>
        </p:nvSpPr>
        <p:spPr>
          <a:xfrm>
            <a:off x="1997075" y="5222875"/>
            <a:ext cx="6400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здобуття загальних засад методології професійної діяльності, інших фахових компетентностей, достатніх для ефективного виконання професійних завдань із проектування інформаційних управляючих систем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627" y="198783"/>
            <a:ext cx="6380922" cy="11389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Особливості </a:t>
            </a:r>
            <a:r>
              <a:rPr lang="uk-UA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магістерської програми </a:t>
            </a:r>
            <a:endParaRPr lang="uk-UA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3" y="1670050"/>
            <a:ext cx="8607425" cy="4899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36575" indent="-536575" algn="just" eaLnBrk="1" hangingPunct="1">
              <a:lnSpc>
                <a:spcPct val="70000"/>
              </a:lnSpc>
              <a:buFont typeface="Arial" charset="0"/>
              <a:buBlip>
                <a:blip r:embed="rId2"/>
              </a:buBlip>
              <a:defRPr/>
            </a:pPr>
            <a:r>
              <a:rPr lang="uk-UA" sz="1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профільні напрями: </a:t>
            </a:r>
            <a:r>
              <a:rPr lang="uk-UA" sz="19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проектування інформаційних управляючих систем; програмно-технічне забезпечення управляючих систем; інтелектуальні системи прийняття рішень в економіці та бізнесі; проектування ІТ-інфраструктури </a:t>
            </a:r>
            <a:r>
              <a:rPr lang="uk-UA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підприємств</a:t>
            </a:r>
            <a:r>
              <a:rPr lang="uk-UA" sz="19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marL="536575" indent="-536575" eaLnBrk="1" hangingPunct="1">
              <a:lnSpc>
                <a:spcPct val="70000"/>
              </a:lnSpc>
              <a:buFont typeface="Arial" charset="0"/>
              <a:buBlip>
                <a:blip r:embed="rId2"/>
              </a:buBlip>
              <a:defRPr/>
            </a:pPr>
            <a:r>
              <a:rPr lang="uk-UA" sz="1900" b="1" smtClean="0">
                <a:solidFill>
                  <a:srgbClr val="000000"/>
                </a:solidFill>
              </a:rPr>
              <a:t>практично-орієнтована</a:t>
            </a:r>
            <a:r>
              <a:rPr lang="uk-UA" sz="1900" smtClean="0">
                <a:solidFill>
                  <a:srgbClr val="000000"/>
                </a:solidFill>
              </a:rPr>
              <a:t> схема навчання;</a:t>
            </a:r>
          </a:p>
          <a:p>
            <a:pPr marL="536575" indent="-536575" algn="just" eaLnBrk="1" hangingPunct="1">
              <a:lnSpc>
                <a:spcPct val="70000"/>
              </a:lnSpc>
              <a:buFont typeface="Arial" charset="0"/>
              <a:buBlip>
                <a:blip r:embed="rId2"/>
              </a:buBlip>
              <a:defRPr/>
            </a:pPr>
            <a:r>
              <a:rPr lang="uk-UA" sz="1900" smtClean="0">
                <a:solidFill>
                  <a:srgbClr val="000000"/>
                </a:solidFill>
              </a:rPr>
              <a:t>орієнтація на формування максимально широкого </a:t>
            </a:r>
            <a:r>
              <a:rPr lang="uk-UA" sz="1900" b="1" smtClean="0">
                <a:solidFill>
                  <a:srgbClr val="000000"/>
                </a:solidFill>
              </a:rPr>
              <a:t>науково-технічного світогляду</a:t>
            </a:r>
            <a:r>
              <a:rPr lang="uk-UA" sz="1900" smtClean="0">
                <a:solidFill>
                  <a:srgbClr val="000000"/>
                </a:solidFill>
              </a:rPr>
              <a:t> майбутнього професіонала;</a:t>
            </a:r>
          </a:p>
          <a:p>
            <a:pPr marL="536575" indent="-536575" algn="just" eaLnBrk="1" hangingPunct="1">
              <a:lnSpc>
                <a:spcPct val="70000"/>
              </a:lnSpc>
              <a:buFont typeface="Arial" charset="0"/>
              <a:buBlip>
                <a:blip r:embed="rId2"/>
              </a:buBlip>
              <a:defRPr/>
            </a:pPr>
            <a:r>
              <a:rPr lang="uk-UA" sz="1900" smtClean="0">
                <a:solidFill>
                  <a:srgbClr val="000000"/>
                </a:solidFill>
              </a:rPr>
              <a:t>проходження </a:t>
            </a:r>
            <a:r>
              <a:rPr lang="uk-UA" sz="1900" b="1" smtClean="0">
                <a:solidFill>
                  <a:srgbClr val="000000"/>
                </a:solidFill>
              </a:rPr>
              <a:t>науково-дослідної практики </a:t>
            </a:r>
            <a:r>
              <a:rPr lang="uk-UA" sz="1900" smtClean="0">
                <a:solidFill>
                  <a:srgbClr val="000000"/>
                </a:solidFill>
              </a:rPr>
              <a:t>на базі провідних науково-дослідних установ та </a:t>
            </a:r>
            <a:r>
              <a:rPr lang="uk-UA" sz="1900" b="1" smtClean="0">
                <a:solidFill>
                  <a:srgbClr val="000000"/>
                </a:solidFill>
              </a:rPr>
              <a:t>ІТ-компаній;</a:t>
            </a:r>
          </a:p>
          <a:p>
            <a:pPr marL="536575" indent="-536575" algn="just" eaLnBrk="1" hangingPunct="1">
              <a:lnSpc>
                <a:spcPct val="70000"/>
              </a:lnSpc>
              <a:buFont typeface="Arial" charset="0"/>
              <a:buBlip>
                <a:blip r:embed="rId2"/>
              </a:buBlip>
              <a:defRPr/>
            </a:pPr>
            <a:r>
              <a:rPr lang="uk-UA" sz="1900" smtClean="0">
                <a:solidFill>
                  <a:srgbClr val="000000"/>
                </a:solidFill>
              </a:rPr>
              <a:t>програма реалізується у тісному </a:t>
            </a:r>
            <a:r>
              <a:rPr lang="uk-UA" sz="1900" b="1" smtClean="0">
                <a:solidFill>
                  <a:srgbClr val="000000"/>
                </a:solidFill>
              </a:rPr>
              <a:t>співробітництві</a:t>
            </a:r>
            <a:r>
              <a:rPr lang="uk-UA" sz="1900" smtClean="0">
                <a:solidFill>
                  <a:srgbClr val="000000"/>
                </a:solidFill>
              </a:rPr>
              <a:t> з авторитетними </a:t>
            </a:r>
            <a:r>
              <a:rPr lang="uk-UA" sz="1900" b="1" smtClean="0">
                <a:solidFill>
                  <a:srgbClr val="000000"/>
                </a:solidFill>
              </a:rPr>
              <a:t>українськими та зарубіжними науковими компаніями</a:t>
            </a:r>
            <a:r>
              <a:rPr lang="uk-UA" sz="1900" smtClean="0">
                <a:solidFill>
                  <a:srgbClr val="000000"/>
                </a:solidFill>
              </a:rPr>
              <a:t>, фахівці яких залучаються до навчального процесу Інституту інформаційних технологій в економіці;</a:t>
            </a:r>
          </a:p>
          <a:p>
            <a:pPr marL="536575" indent="-536575" algn="just" eaLnBrk="1" hangingPunct="1">
              <a:lnSpc>
                <a:spcPct val="70000"/>
              </a:lnSpc>
              <a:buFont typeface="Arial" charset="0"/>
              <a:buBlip>
                <a:blip r:embed="rId2"/>
              </a:buBlip>
              <a:defRPr/>
            </a:pPr>
            <a:r>
              <a:rPr lang="uk-UA" sz="1900" smtClean="0">
                <a:solidFill>
                  <a:srgbClr val="000000"/>
                </a:solidFill>
              </a:rPr>
              <a:t>забезпечує вивчення студентами окремих дисциплін </a:t>
            </a:r>
            <a:r>
              <a:rPr lang="uk-UA" sz="1900" b="1" smtClean="0">
                <a:solidFill>
                  <a:srgbClr val="000000"/>
                </a:solidFill>
              </a:rPr>
              <a:t>англійською мовою</a:t>
            </a:r>
            <a:r>
              <a:rPr lang="uk-UA" sz="1900" smtClean="0">
                <a:solidFill>
                  <a:srgbClr val="000000"/>
                </a:solidFill>
              </a:rPr>
              <a:t>;</a:t>
            </a:r>
            <a:endParaRPr lang="uk-UA" sz="1900" b="1" smtClean="0">
              <a:solidFill>
                <a:srgbClr val="000000"/>
              </a:solidFill>
            </a:endParaRPr>
          </a:p>
          <a:p>
            <a:pPr marL="536575" indent="-536575" algn="just" eaLnBrk="1" hangingPunct="1">
              <a:lnSpc>
                <a:spcPct val="70000"/>
              </a:lnSpc>
              <a:buFont typeface="Arial" charset="0"/>
              <a:buBlip>
                <a:blip r:embed="rId2"/>
              </a:buBlip>
              <a:defRPr/>
            </a:pPr>
            <a:r>
              <a:rPr lang="uk-UA" sz="1900" smtClean="0">
                <a:solidFill>
                  <a:srgbClr val="000000"/>
                </a:solidFill>
              </a:rPr>
              <a:t>атестація випускників проводиться у формі захисту магістерської дипломної роботи. </a:t>
            </a:r>
            <a:endParaRPr lang="ru-RU" sz="1900" b="1" smtClean="0">
              <a:solidFill>
                <a:srgbClr val="301DA3"/>
              </a:solidFill>
            </a:endParaRPr>
          </a:p>
          <a:p>
            <a:pPr marL="536575" indent="-536575" algn="ctr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uk-UA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Ваші майбутні предмети</a:t>
            </a:r>
            <a:endParaRPr lang="uk-UA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700" y="1243013"/>
            <a:ext cx="8375650" cy="52673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uk-UA" sz="1800" smtClean="0">
                <a:solidFill>
                  <a:srgbClr val="00B0F0"/>
                </a:solidFill>
              </a:rPr>
              <a:t> Інформаційні системи і технології управління в інноваційній економіці</a:t>
            </a:r>
            <a:r>
              <a:rPr lang="uk-UA" sz="1800" smtClean="0"/>
              <a:t>;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uk-UA" sz="1800" smtClean="0"/>
              <a:t> </a:t>
            </a:r>
            <a:r>
              <a:rPr lang="ru-RU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 розпізнавання образів та обробка зображень</a:t>
            </a:r>
            <a:r>
              <a:rPr lang="ru-RU" sz="1800" smtClean="0"/>
              <a:t>;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sz="1800" smtClean="0"/>
              <a:t> </a:t>
            </a: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Мультиагентні системи в економіці</a:t>
            </a:r>
            <a:r>
              <a:rPr lang="ru-RU" sz="1800" smtClean="0"/>
              <a:t>;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sz="1800" smtClean="0"/>
              <a:t> </a:t>
            </a:r>
            <a:r>
              <a:rPr lang="ru-RU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Програмно-технічне забезпечення управляючих систем</a:t>
            </a:r>
            <a:r>
              <a:rPr lang="ru-RU" sz="1800" smtClean="0"/>
              <a:t>;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sz="1800" smtClean="0"/>
              <a:t> </a:t>
            </a:r>
            <a:r>
              <a:rPr lang="ru-RU" sz="1800" smtClean="0">
                <a:solidFill>
                  <a:srgbClr val="C00000"/>
                </a:solidFill>
              </a:rPr>
              <a:t>Обробка великих масивів даних та знань</a:t>
            </a:r>
            <a:r>
              <a:rPr lang="ru-RU" sz="1800" smtClean="0"/>
              <a:t>;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sz="1800" smtClean="0"/>
              <a:t> </a:t>
            </a:r>
            <a:r>
              <a:rPr lang="ru-RU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Інтелектуальні системи колективних рішень в економіці</a:t>
            </a:r>
            <a:r>
              <a:rPr lang="ru-RU" sz="1800" smtClean="0"/>
              <a:t>;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uk-UA" sz="1800" smtClean="0"/>
              <a:t> </a:t>
            </a:r>
            <a:r>
              <a:rPr lang="uk-UA" sz="1800" smtClean="0">
                <a:solidFill>
                  <a:srgbClr val="00B050"/>
                </a:solidFill>
              </a:rPr>
              <a:t>Інтернет речей</a:t>
            </a:r>
            <a:r>
              <a:rPr lang="uk-UA" sz="1800" smtClean="0"/>
              <a:t>;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uk-UA" sz="1800" smtClean="0"/>
              <a:t> </a:t>
            </a:r>
            <a:r>
              <a:rPr lang="uk-UA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Прикладні системи штучного інтелекту</a:t>
            </a:r>
            <a:r>
              <a:rPr lang="uk-UA" sz="1800" smtClean="0"/>
              <a:t>;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uk-UA" sz="1800" smtClean="0"/>
              <a:t> </a:t>
            </a:r>
            <a:r>
              <a:rPr lang="ru-RU" sz="1800" smtClean="0">
                <a:solidFill>
                  <a:schemeClr val="accent4">
                    <a:lumMod val="75000"/>
                  </a:schemeClr>
                </a:solidFill>
              </a:rPr>
              <a:t>Проектування автоматизованих систем управляння  виробничими процесами</a:t>
            </a:r>
            <a:r>
              <a:rPr lang="ru-RU" sz="1800" smtClean="0"/>
              <a:t>;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Інтелектуальні системи прийняття рішень в економіці та бізнесі</a:t>
            </a:r>
            <a:r>
              <a:rPr lang="ru-RU" sz="1800" smtClean="0"/>
              <a:t>;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sz="1800" smtClean="0"/>
              <a:t> </a:t>
            </a:r>
            <a:r>
              <a:rPr lang="ru-RU" sz="1800" smtClean="0">
                <a:solidFill>
                  <a:srgbClr val="7030A0"/>
                </a:solidFill>
              </a:rPr>
              <a:t>Проектування інформаційної архітектури підприємства</a:t>
            </a:r>
            <a:r>
              <a:rPr lang="ru-RU" sz="1800" smtClean="0"/>
              <a:t>;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sz="1800" smtClean="0"/>
              <a:t> </a:t>
            </a:r>
            <a:r>
              <a:rPr lang="ru-RU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Інформаційні управляючі системи</a:t>
            </a:r>
            <a:r>
              <a:rPr lang="ru-RU" sz="1800" smtClean="0"/>
              <a:t>;</a:t>
            </a:r>
            <a:endParaRPr lang="uk-UA" sz="1800" smtClean="0"/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uk-UA" sz="1800" smtClean="0"/>
              <a:t> </a:t>
            </a:r>
            <a:r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t>Проектування інформаційних систем з використанням хмарних технологій</a:t>
            </a:r>
            <a:r>
              <a:rPr lang="ru-RU" sz="1800" smtClean="0"/>
              <a:t>;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sz="1800" smtClean="0"/>
              <a:t> </a:t>
            </a:r>
            <a:r>
              <a:rPr lang="ru-RU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Технології розробки програмних продуктів для мобільних платформ </a:t>
            </a:r>
            <a:r>
              <a:rPr lang="ru-RU" sz="1800" smtClean="0"/>
              <a:t>та ін.</a:t>
            </a:r>
            <a:endParaRPr lang="uk-UA" sz="1800"/>
          </a:p>
        </p:txBody>
      </p:sp>
      <p:pic>
        <p:nvPicPr>
          <p:cNvPr id="18435" name="Picture 2" descr="ÐÐ°ÑÑÐ¸Ð½ÐºÐ¸ Ð¿Ð¾ Ð·Ð°Ð¿ÑÐ¾ÑÑ ÑÐ¾Ð±Ð¾Ñ ÑÑÐ¸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7399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ÐÐ°ÑÑÐ¸Ð½ÐºÐ¸ Ð¿Ð¾ Ð·Ð°Ð¿ÑÐ¾ÑÑ Management systems"/>
          <p:cNvPicPr>
            <a:picLocks noChangeAspect="1" noChangeArrowheads="1"/>
          </p:cNvPicPr>
          <p:nvPr/>
        </p:nvPicPr>
        <p:blipFill>
          <a:blip r:embed="rId2"/>
          <a:srcRect l="7275" b="5969"/>
          <a:stretch>
            <a:fillRect/>
          </a:stretch>
        </p:blipFill>
        <p:spPr bwMode="auto">
          <a:xfrm>
            <a:off x="0" y="5605463"/>
            <a:ext cx="1646238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313" y="318053"/>
            <a:ext cx="5426765" cy="6559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Кваліфікація</a:t>
            </a:r>
            <a:endParaRPr lang="uk-UA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6113" y="1395413"/>
            <a:ext cx="7980362" cy="15367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mtClean="0"/>
              <a:t>Випускник може реалізувати себе у: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mtClean="0"/>
              <a:t>ІТ-компаніях, державних установах, міністерствах та відомствах, комерційних банках, страхових компаніях, навчальних закладах та науково-дослідних установах:</a:t>
            </a:r>
            <a:endParaRPr lang="uk-UA"/>
          </a:p>
        </p:txBody>
      </p:sp>
      <p:grpSp>
        <p:nvGrpSpPr>
          <p:cNvPr id="19460" name="Group 94"/>
          <p:cNvGrpSpPr>
            <a:grpSpLocks/>
          </p:cNvGrpSpPr>
          <p:nvPr/>
        </p:nvGrpSpPr>
        <p:grpSpPr bwMode="auto">
          <a:xfrm>
            <a:off x="865188" y="3203575"/>
            <a:ext cx="7761287" cy="1417638"/>
            <a:chOff x="1212" y="2247"/>
            <a:chExt cx="3250" cy="853"/>
          </a:xfrm>
        </p:grpSpPr>
        <p:sp>
          <p:nvSpPr>
            <p:cNvPr id="7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853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472" name="Text Box 31"/>
            <p:cNvSpPr txBox="1">
              <a:spLocks noChangeArrowheads="1"/>
            </p:cNvSpPr>
            <p:nvPr/>
          </p:nvSpPr>
          <p:spPr bwMode="gray">
            <a:xfrm>
              <a:off x="1504" y="2301"/>
              <a:ext cx="2916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uk-UA" i="1">
                  <a:solidFill>
                    <a:srgbClr val="FF0000"/>
                  </a:solidFill>
                  <a:latin typeface="Calibri" pitchFamily="34" charset="0"/>
                </a:rPr>
                <a:t>Здатен: </a:t>
              </a:r>
              <a:r>
                <a:rPr lang="uk-UA">
                  <a:latin typeface="Calibri" pitchFamily="34" charset="0"/>
                </a:rPr>
                <a:t>проектувати, створювати й експлуатувати комп’ютеризовані системи для аналізу, управління і проектування інформаційних систем в технічних, технологічних, екологічних, соціальних і фінансових системах та об’єктах</a:t>
              </a: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9473" name="Group 69"/>
            <p:cNvGrpSpPr>
              <a:grpSpLocks/>
            </p:cNvGrpSpPr>
            <p:nvPr/>
          </p:nvGrpSpPr>
          <p:grpSpPr bwMode="auto">
            <a:xfrm>
              <a:off x="1212" y="2315"/>
              <a:ext cx="307" cy="496"/>
              <a:chOff x="1358" y="2267"/>
              <a:chExt cx="307" cy="496"/>
            </a:xfrm>
          </p:grpSpPr>
          <p:sp>
            <p:nvSpPr>
              <p:cNvPr id="19474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3</a:t>
                </a:r>
              </a:p>
            </p:txBody>
          </p:sp>
          <p:grpSp>
            <p:nvGrpSpPr>
              <p:cNvPr id="19475" name="Group 71"/>
              <p:cNvGrpSpPr>
                <a:grpSpLocks/>
              </p:cNvGrpSpPr>
              <p:nvPr/>
            </p:nvGrpSpPr>
            <p:grpSpPr bwMode="auto">
              <a:xfrm>
                <a:off x="1358" y="2403"/>
                <a:ext cx="307" cy="360"/>
                <a:chOff x="1357" y="1433"/>
                <a:chExt cx="307" cy="360"/>
              </a:xfrm>
            </p:grpSpPr>
            <p:pic>
              <p:nvPicPr>
                <p:cNvPr id="19477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478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357" y="1460"/>
                  <a:ext cx="258" cy="33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9479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67" y="1433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9476" name="Text Box 76"/>
              <p:cNvSpPr txBox="1">
                <a:spLocks noChangeArrowheads="1"/>
              </p:cNvSpPr>
              <p:nvPr/>
            </p:nvSpPr>
            <p:spPr bwMode="gray">
              <a:xfrm>
                <a:off x="1384" y="247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1</a:t>
                </a:r>
                <a:endParaRPr lang="en-US" b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9461" name="Group 95"/>
          <p:cNvGrpSpPr>
            <a:grpSpLocks/>
          </p:cNvGrpSpPr>
          <p:nvPr/>
        </p:nvGrpSpPr>
        <p:grpSpPr bwMode="auto">
          <a:xfrm>
            <a:off x="871538" y="4760913"/>
            <a:ext cx="7785100" cy="1528762"/>
            <a:chOff x="1247" y="2727"/>
            <a:chExt cx="3215" cy="558"/>
          </a:xfrm>
        </p:grpSpPr>
        <p:sp>
          <p:nvSpPr>
            <p:cNvPr id="18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526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463" name="Text Box 41"/>
            <p:cNvSpPr txBox="1">
              <a:spLocks noChangeArrowheads="1"/>
            </p:cNvSpPr>
            <p:nvPr/>
          </p:nvSpPr>
          <p:spPr bwMode="gray">
            <a:xfrm>
              <a:off x="1525" y="2746"/>
              <a:ext cx="2904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uk-UA" i="1">
                  <a:solidFill>
                    <a:srgbClr val="FF0000"/>
                  </a:solidFill>
                  <a:latin typeface="Calibri" pitchFamily="34" charset="0"/>
                </a:rPr>
                <a:t>Знає: </a:t>
              </a:r>
              <a:r>
                <a:rPr lang="uk-UA">
                  <a:latin typeface="Calibri" pitchFamily="34" charset="0"/>
                </a:rPr>
                <a:t>теорії інтелектуальних систем прийняття рішень, методи та технології штучного інтелекту; методології побудови, дослідження та використання сучасних технологій проектування інформаційних управляючих систем; методи й підходи управління ІТ-проектами та ін.</a:t>
              </a:r>
            </a:p>
            <a:p>
              <a:pPr algn="just"/>
              <a:endParaRPr 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grpSp>
          <p:nvGrpSpPr>
            <p:cNvPr id="19464" name="Group 77"/>
            <p:cNvGrpSpPr>
              <a:grpSpLocks/>
            </p:cNvGrpSpPr>
            <p:nvPr/>
          </p:nvGrpSpPr>
          <p:grpSpPr bwMode="auto">
            <a:xfrm>
              <a:off x="1247" y="2796"/>
              <a:ext cx="270" cy="347"/>
              <a:chOff x="1393" y="2748"/>
              <a:chExt cx="270" cy="347"/>
            </a:xfrm>
          </p:grpSpPr>
          <p:sp>
            <p:nvSpPr>
              <p:cNvPr id="19465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4</a:t>
                </a:r>
              </a:p>
            </p:txBody>
          </p:sp>
          <p:grpSp>
            <p:nvGrpSpPr>
              <p:cNvPr id="19466" name="Group 79"/>
              <p:cNvGrpSpPr>
                <a:grpSpLocks/>
              </p:cNvGrpSpPr>
              <p:nvPr/>
            </p:nvGrpSpPr>
            <p:grpSpPr bwMode="auto">
              <a:xfrm>
                <a:off x="1393" y="2768"/>
                <a:ext cx="270" cy="256"/>
                <a:chOff x="1394" y="1318"/>
                <a:chExt cx="270" cy="256"/>
              </a:xfrm>
            </p:grpSpPr>
            <p:pic>
              <p:nvPicPr>
                <p:cNvPr id="19468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469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394" y="1359"/>
                  <a:ext cx="239" cy="21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74318F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9470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67" y="131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9467" name="Text Box 84"/>
              <p:cNvSpPr txBox="1">
                <a:spLocks noChangeArrowheads="1"/>
              </p:cNvSpPr>
              <p:nvPr/>
            </p:nvSpPr>
            <p:spPr bwMode="gray">
              <a:xfrm>
                <a:off x="1428" y="2862"/>
                <a:ext cx="12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2</a:t>
                </a:r>
                <a:endParaRPr lang="en-US" b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ÐÐ°ÑÑÐ¸Ð½ÐºÐ¸ Ð¿Ð¾ Ð·Ð°Ð¿ÑÐ¾ÑÑ information techn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8563" y="3767138"/>
            <a:ext cx="2865437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463" y="228600"/>
            <a:ext cx="5159375" cy="7953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працювати в якості </a:t>
            </a:r>
            <a:endParaRPr lang="uk-UA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8925" y="1768475"/>
            <a:ext cx="8388350" cy="3556000"/>
          </a:xfrm>
          <a:noFill/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ru-RU" b="1" smtClean="0">
                <a:solidFill>
                  <a:schemeClr val="tx1"/>
                </a:solidFill>
              </a:rPr>
              <a:t>  наукового співробітника (програмування); 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ru-RU" b="1" smtClean="0">
                <a:solidFill>
                  <a:schemeClr val="tx1"/>
                </a:solidFill>
              </a:rPr>
              <a:t>  менеджера IT-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ru-RU" b="1" smtClean="0">
                <a:solidFill>
                  <a:schemeClr val="tx1"/>
                </a:solidFill>
              </a:rPr>
              <a:t>проектів;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ru-RU" b="1" smtClean="0">
                <a:solidFill>
                  <a:schemeClr val="tx1"/>
                </a:solidFill>
              </a:rPr>
              <a:t>  керівника власного бізнесу;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ru-RU" b="1" smtClean="0">
                <a:solidFill>
                  <a:schemeClr val="tx1"/>
                </a:solidFill>
              </a:rPr>
              <a:t>  аналітика комп</a:t>
            </a:r>
            <a:r>
              <a:rPr lang="en-US" b="1" smtClean="0">
                <a:solidFill>
                  <a:schemeClr val="tx1"/>
                </a:solidFill>
                <a:latin typeface="Arial" charset="0"/>
              </a:rPr>
              <a:t>’</a:t>
            </a:r>
            <a:r>
              <a:rPr lang="ru-RU" b="1" smtClean="0">
                <a:solidFill>
                  <a:schemeClr val="tx1"/>
                </a:solidFill>
              </a:rPr>
              <a:t>ютерних систем;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en-US" b="1" smtClean="0">
                <a:solidFill>
                  <a:srgbClr val="000000"/>
                </a:solidFill>
              </a:rPr>
              <a:t> </a:t>
            </a:r>
            <a:r>
              <a:rPr lang="uk-UA" b="1" smtClean="0">
                <a:solidFill>
                  <a:srgbClr val="000000"/>
                </a:solidFill>
              </a:rPr>
              <a:t> </a:t>
            </a:r>
            <a:r>
              <a:rPr lang="uk-UA" sz="2400" b="1" smtClean="0">
                <a:solidFill>
                  <a:srgbClr val="000000"/>
                </a:solidFill>
                <a:latin typeface="Arial" charset="0"/>
              </a:rPr>
              <a:t>фахівця</a:t>
            </a:r>
            <a:r>
              <a:rPr lang="uk-UA" b="1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b="1" smtClean="0">
                <a:solidFill>
                  <a:srgbClr val="000000"/>
                </a:solidFill>
              </a:rPr>
              <a:t>з автоматизованих систем керування виробництвом;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uk-UA" b="1" smtClean="0">
                <a:solidFill>
                  <a:srgbClr val="000000"/>
                </a:solidFill>
              </a:rPr>
              <a:t>  конструктора комп'ютерних систем;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ru-RU" sz="2000" b="1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ru-RU" sz="2400" b="1" smtClean="0">
                <a:solidFill>
                  <a:schemeClr val="tx1"/>
                </a:solidFill>
                <a:latin typeface="Arial" charset="0"/>
              </a:rPr>
              <a:t>фахівця</a:t>
            </a:r>
            <a:r>
              <a:rPr lang="ru-RU" b="1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smtClean="0">
                <a:solidFill>
                  <a:schemeClr val="tx1"/>
                </a:solidFill>
              </a:rPr>
              <a:t>з програмного забезпечення комп'ютерів та інші</a:t>
            </a:r>
            <a:r>
              <a:rPr lang="ru-RU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484" name="Picture 4" descr="ÐÐ°ÑÑÐ¸Ð½ÐºÐ¸ Ð¿Ð¾ Ð·Ð°Ð¿ÑÐ¾ÑÑ information technolo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50"/>
            <a:ext cx="26146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ÐÐ°ÑÑÐ¸Ð½ÐºÐ¸ Ð¿Ð¾ Ð·Ð°Ð¿ÑÐ¾ÑÑ ÑÐ¾ÑÑ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9975" y="695325"/>
            <a:ext cx="15208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7763" y="3211513"/>
          <a:ext cx="6911975" cy="3535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2768"/>
              </a:tblGrid>
              <a:tr h="1369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Наші контакти: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м. Київ, Львівська площа, 14, 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4 поверх, кімната 411,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Телефон: </a:t>
                      </a:r>
                      <a:r>
                        <a:rPr lang="uk-UA" sz="24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+ 38 – 044 – 537-07-39</a:t>
                      </a:r>
                      <a:endParaRPr lang="ru-RU" sz="24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26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</a:rPr>
                        <a:t>@</a:t>
                      </a:r>
                      <a:r>
                        <a:rPr lang="ru-RU" sz="2400" smtClean="0">
                          <a:effectLst/>
                        </a:rPr>
                        <a:t>:</a:t>
                      </a:r>
                      <a:r>
                        <a:rPr lang="ru-RU" sz="2400" baseline="0" smtClean="0">
                          <a:effectLst/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cs typeface="Arial" charset="0"/>
                        </a:rPr>
                        <a:t>kaf_ise@i.ua</a:t>
                      </a:r>
                      <a:endParaRPr lang="uk-UA" sz="2400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smtClean="0">
                          <a:effectLst/>
                        </a:rPr>
                        <a:t>Соціальні </a:t>
                      </a:r>
                      <a:r>
                        <a:rPr lang="uk-UA" sz="2400" dirty="0">
                          <a:effectLst/>
                        </a:rPr>
                        <a:t>мережі: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https://www.facebook.com/Кафедра </a:t>
                      </a:r>
                      <a:r>
                        <a:rPr lang="uk-UA" sz="2400" dirty="0" smtClean="0">
                          <a:effectLst/>
                        </a:rPr>
                        <a:t>інформаційних </a:t>
                      </a:r>
                      <a:r>
                        <a:rPr lang="uk-UA" sz="2400" dirty="0">
                          <a:effectLst/>
                        </a:rPr>
                        <a:t>систем в економіці-220344354689300</a:t>
                      </a:r>
                      <a:r>
                        <a:rPr lang="uk-UA" sz="900" dirty="0">
                          <a:effectLst/>
                        </a:rPr>
                        <a:t>/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1513" name="Picture 4" descr="ÐÐ°ÑÑÐ¸Ð½ÐºÐ¸ Ð¿Ð¾ Ð·Ð°Ð¿ÑÐ¾ÑÑ Ð¤ÐÐ¡ÐÐ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7238" y="447675"/>
            <a:ext cx="21875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s://igx.4sqi.net/img/general/width960/46525000_crmij6ANoFtjVHxye4VnCYU_w7RGkBpHyfRT1hqqxtY.jpg"/>
          <p:cNvPicPr>
            <a:picLocks noChangeAspect="1" noChangeArrowheads="1"/>
          </p:cNvPicPr>
          <p:nvPr/>
        </p:nvPicPr>
        <p:blipFill>
          <a:blip r:embed="rId3" cstate="print"/>
          <a:srcRect r="426" b="13768"/>
          <a:stretch>
            <a:fillRect/>
          </a:stretch>
        </p:blipFill>
        <p:spPr bwMode="auto">
          <a:xfrm>
            <a:off x="4821480" y="298175"/>
            <a:ext cx="2324755" cy="2504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437</Words>
  <Application>Microsoft Office PowerPoint</Application>
  <PresentationFormat>Экран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 Light</vt:lpstr>
      <vt:lpstr>Calibri</vt:lpstr>
      <vt:lpstr>Wingdings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може працювати в якості </vt:lpstr>
      <vt:lpstr>Слайд 8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Slava</cp:lastModifiedBy>
  <cp:revision>103</cp:revision>
  <dcterms:created xsi:type="dcterms:W3CDTF">2016-11-18T14:12:19Z</dcterms:created>
  <dcterms:modified xsi:type="dcterms:W3CDTF">2018-04-24T06:57:27Z</dcterms:modified>
</cp:coreProperties>
</file>