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63" r:id="rId3"/>
    <p:sldId id="261" r:id="rId4"/>
    <p:sldId id="262" r:id="rId5"/>
    <p:sldId id="264" r:id="rId6"/>
    <p:sldId id="266" r:id="rId7"/>
    <p:sldId id="265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592"/>
    <a:srgbClr val="FF0000"/>
    <a:srgbClr val="FF3300"/>
    <a:srgbClr val="808080"/>
    <a:srgbClr val="173A8D"/>
    <a:srgbClr val="332319"/>
    <a:srgbClr val="003374"/>
    <a:srgbClr val="C9A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32E356-5262-4D4D-BCC6-FE675A5BB444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97C4EA9-0397-45F7-9D12-E95265946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12BE8-B8A3-4BB2-8FF0-88A5A9E7BBA1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27088-1D7C-456E-ACF7-107F35B8B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EC047-3601-42AF-825E-338239F07977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26D0-3ECD-49CB-8548-CAC79AF6E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C0A6-DD08-49F0-98C3-F825787AB4ED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C64EC-1C60-4C2C-8037-B03D531AC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371F4-A861-4F3D-9019-8249BA3D7C53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6903-3A8D-49CB-81AB-494780F64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FA24-B9EE-49A3-B8AD-B973F0EA0F86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49DF-C732-4964-8327-07967F82D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EA9A-CF2A-4746-8C56-7911E0E1CDAD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F56F0-2542-4CE4-8A6A-88F8B942E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E05C7-AF0C-4C48-A446-3D9F0E565C7F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98A4-FFC6-4980-9594-033E03FA1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CA80-D5B2-4F85-92D4-BE1589468E39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82C9-8406-454C-89DA-B7611DFD1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72221-D16A-4BFE-8889-6BA95A548744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9F3B6-EFD8-4FAC-A7F9-2A252C1B6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2FF82-4972-42A4-B793-3EB2F1A6D384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CC556-4DA3-4981-AB4C-C660CF30B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A8776-C29E-49CF-BDA3-1863CD8BFD00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59755-3096-45C2-BE0C-FA12CACA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6113" y="1465263"/>
            <a:ext cx="7869237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B783C7-42B6-49EF-B3C9-1A422693EE6D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308693-90F5-4BCE-AE78-F4254C631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0"/>
            <a:ext cx="783907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633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693988" y="1997075"/>
            <a:ext cx="38560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C00000"/>
                </a:solidFill>
                <a:latin typeface="Calibri" pitchFamily="34" charset="0"/>
              </a:rPr>
              <a:t>Спеціалізація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alibri" pitchFamily="34" charset="0"/>
              </a:rPr>
              <a:t>(освітня магістерська програма)</a:t>
            </a: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2225675" y="6211888"/>
            <a:ext cx="4806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C00000"/>
                </a:solidFill>
                <a:latin typeface="Calibri" pitchFamily="34" charset="0"/>
              </a:rPr>
              <a:t>Галузь знань - </a:t>
            </a:r>
            <a:r>
              <a:rPr lang="uk-UA" b="1" i="1">
                <a:solidFill>
                  <a:srgbClr val="C00000"/>
                </a:solidFill>
                <a:latin typeface="Calibri" pitchFamily="34" charset="0"/>
              </a:rPr>
              <a:t>12  «Інформаційні технології </a:t>
            </a:r>
            <a:r>
              <a:rPr lang="uk-UA" b="1">
                <a:solidFill>
                  <a:srgbClr val="C00000"/>
                </a:solidFill>
                <a:latin typeface="Calibri" pitchFamily="34" charset="0"/>
              </a:rPr>
              <a:t>»</a:t>
            </a:r>
            <a:endParaRPr lang="ru-RU" b="1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uk-UA" b="1">
                <a:solidFill>
                  <a:srgbClr val="C00000"/>
                </a:solidFill>
                <a:latin typeface="Calibri" pitchFamily="34" charset="0"/>
              </a:rPr>
              <a:t>Спеціальність - </a:t>
            </a:r>
            <a:r>
              <a:rPr lang="uk-UA" b="1" i="1">
                <a:solidFill>
                  <a:srgbClr val="C00000"/>
                </a:solidFill>
                <a:latin typeface="Calibri" pitchFamily="34" charset="0"/>
              </a:rPr>
              <a:t>122  «Комп’ютерні науки»</a:t>
            </a:r>
            <a:endParaRPr lang="uk-UA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1420" y="2932044"/>
            <a:ext cx="3737562" cy="9483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«</a:t>
            </a:r>
            <a: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СИСТЕМИ ШТУЧНОГО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ІНТЕЛЕКТУ</a:t>
            </a:r>
            <a: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»</a:t>
            </a:r>
          </a:p>
        </p:txBody>
      </p:sp>
      <p:pic>
        <p:nvPicPr>
          <p:cNvPr id="1434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4788" y="3900488"/>
            <a:ext cx="16414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443" y="178903"/>
            <a:ext cx="5953540" cy="95415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 магістерської програми </a:t>
            </a:r>
            <a:endParaRPr lang="uk-UA" sz="36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6113" y="1431925"/>
            <a:ext cx="7869237" cy="2493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q"/>
              <a:defRPr/>
            </a:pPr>
            <a:r>
              <a:rPr lang="uk-UA" smtClean="0"/>
              <a:t>  термін навчання: </a:t>
            </a:r>
            <a:r>
              <a:rPr lang="uk-UA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рік 10 місяців;</a:t>
            </a:r>
          </a:p>
          <a:p>
            <a:pPr fontAlgn="auto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q"/>
              <a:defRPr/>
            </a:pPr>
            <a:r>
              <a:rPr lang="uk-UA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форма навчання: </a:t>
            </a:r>
            <a:r>
              <a:rPr lang="uk-UA" smtClean="0"/>
              <a:t>денна/заочна;</a:t>
            </a:r>
          </a:p>
          <a:p>
            <a:pPr fontAlgn="auto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q"/>
              <a:defRPr/>
            </a:pPr>
            <a:r>
              <a:rPr lang="uk-UA" smtClean="0"/>
              <a:t>  включає у себе: </a:t>
            </a:r>
            <a:r>
              <a:rPr lang="uk-UA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uk-UA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обов’язкових фахових дисциплін на профелем навчання; </a:t>
            </a:r>
            <a:r>
              <a:rPr lang="uk-UA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uk-UA" smtClean="0"/>
              <a:t> вибіркових</a:t>
            </a:r>
          </a:p>
          <a:p>
            <a:pPr fontAlgn="auto"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None/>
              <a:defRPr/>
            </a:pPr>
            <a:r>
              <a:rPr lang="uk-UA" smtClean="0"/>
              <a:t>                 фахових дисциплін;</a:t>
            </a:r>
          </a:p>
          <a:p>
            <a:pPr fontAlgn="auto"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None/>
              <a:defRPr/>
            </a:pPr>
            <a:endParaRPr lang="uk-UA" smtClean="0"/>
          </a:p>
          <a:p>
            <a:pPr fontAlgn="auto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q"/>
              <a:defRPr/>
            </a:pPr>
            <a:endParaRPr lang="uk-UA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/>
          </a:p>
        </p:txBody>
      </p:sp>
      <p:pic>
        <p:nvPicPr>
          <p:cNvPr id="15363" name="Picture 2" descr="ÐÐ°ÑÑÐ¸Ð½ÐºÐ¸ Ð¿Ð¾ Ð·Ð°Ð¿ÑÐ¾ÑÑ artificial intelligence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09975"/>
            <a:ext cx="309880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121025" y="3965575"/>
            <a:ext cx="5894388" cy="2706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uk-UA" sz="2800">
                <a:latin typeface="Calibri" pitchFamily="34" charset="0"/>
              </a:rPr>
              <a:t>  </a:t>
            </a:r>
            <a:r>
              <a:rPr lang="uk-UA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основний</a:t>
            </a:r>
            <a:r>
              <a:rPr lang="uk-UA" sz="2800">
                <a:latin typeface="Calibri" pitchFamily="34" charset="0"/>
              </a:rPr>
              <a:t> </a:t>
            </a:r>
            <a:r>
              <a:rPr lang="uk-UA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викладацький склад: </a:t>
            </a:r>
            <a:r>
              <a:rPr lang="uk-UA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</a:t>
            </a:r>
            <a:r>
              <a:rPr lang="uk-UA" sz="2800">
                <a:latin typeface="Calibri" pitchFamily="34" charset="0"/>
              </a:rPr>
              <a:t> професорів,</a:t>
            </a:r>
            <a:r>
              <a:rPr lang="uk-UA" sz="2800"/>
              <a:t> 5 д.е.н.;</a:t>
            </a:r>
            <a:r>
              <a:rPr lang="uk-UA" sz="2800">
                <a:latin typeface="Calibri" pitchFamily="34" charset="0"/>
              </a:rPr>
              <a:t> </a:t>
            </a:r>
            <a:r>
              <a:rPr lang="uk-UA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11</a:t>
            </a:r>
            <a:r>
              <a:rPr lang="uk-UA" sz="2800">
                <a:latin typeface="Calibri" pitchFamily="34" charset="0"/>
              </a:rPr>
              <a:t> кандидатів технічних наук;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uk-UA" sz="2800">
                <a:latin typeface="Calibri" pitchFamily="34" charset="0"/>
              </a:rPr>
              <a:t>  мови навчання: </a:t>
            </a:r>
            <a:r>
              <a:rPr lang="uk-UA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українська, англійська</a:t>
            </a:r>
            <a:endParaRPr lang="uk-UA" sz="2800">
              <a:latin typeface="Calibri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Wingdings" pitchFamily="2" charset="2"/>
              <a:buChar char="q"/>
            </a:pPr>
            <a:endParaRPr lang="uk-UA" sz="28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uk-UA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ÐÐ°ÑÑÐ¸Ð½ÐºÐ¸ Ð¿Ð¾ Ð·Ð°Ð¿ÑÐ¾ÑÑ A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6750" y="4105275"/>
            <a:ext cx="197802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661" y="228599"/>
            <a:ext cx="6877878" cy="1109133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Мета освітньо-професійної програми</a:t>
            </a:r>
            <a:endParaRPr lang="uk-U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387" name="Group 92"/>
          <p:cNvGrpSpPr>
            <a:grpSpLocks/>
          </p:cNvGrpSpPr>
          <p:nvPr/>
        </p:nvGrpSpPr>
        <p:grpSpPr bwMode="auto">
          <a:xfrm>
            <a:off x="1093788" y="1481138"/>
            <a:ext cx="7702550" cy="785812"/>
            <a:chOff x="1269" y="1296"/>
            <a:chExt cx="3193" cy="334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91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підготовка висококваліфікованих фахівців у галузі знань 12 «Інформаційні технології» спеціальності 122 «Комп’ютерні науки»</a:t>
              </a: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16402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16403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6405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406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407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pic>
              <p:nvPicPr>
                <p:cNvPr id="16408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6404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 pitchFamily="34" charset="0"/>
                  </a:rPr>
                  <a:t>1</a:t>
                </a:r>
              </a:p>
            </p:txBody>
          </p:sp>
        </p:grpSp>
      </p:grpSp>
      <p:grpSp>
        <p:nvGrpSpPr>
          <p:cNvPr id="16388" name="Group 93"/>
          <p:cNvGrpSpPr>
            <a:grpSpLocks/>
          </p:cNvGrpSpPr>
          <p:nvPr/>
        </p:nvGrpSpPr>
        <p:grpSpPr bwMode="auto">
          <a:xfrm>
            <a:off x="1130300" y="2732088"/>
            <a:ext cx="7675563" cy="962025"/>
            <a:chOff x="1268" y="1808"/>
            <a:chExt cx="3194" cy="394"/>
          </a:xfrm>
        </p:grpSpPr>
        <p:sp>
          <p:nvSpPr>
            <p:cNvPr id="16" name="AutoShape 13"/>
            <p:cNvSpPr>
              <a:spLocks noChangeArrowheads="1"/>
            </p:cNvSpPr>
            <p:nvPr/>
          </p:nvSpPr>
          <p:spPr bwMode="gray">
            <a:xfrm>
              <a:off x="1422" y="1808"/>
              <a:ext cx="3040" cy="367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формування системних знань, умінь та навичок в області розроблення та впровадження програмного забезпечення для різноманітних інтелектуальних систем, зокрема:</a:t>
              </a:r>
            </a:p>
          </p:txBody>
        </p:sp>
        <p:grpSp>
          <p:nvGrpSpPr>
            <p:cNvPr id="16393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6394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16396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397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908D0F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398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09D11"/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pic>
              <p:nvPicPr>
                <p:cNvPr id="16399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6395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</p:grpSp>
      <p:sp>
        <p:nvSpPr>
          <p:cNvPr id="37" name="Стрелка вниз 36"/>
          <p:cNvSpPr/>
          <p:nvPr/>
        </p:nvSpPr>
        <p:spPr>
          <a:xfrm>
            <a:off x="4273550" y="3736975"/>
            <a:ext cx="97472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8" name="Прямоугольник 37"/>
          <p:cNvSpPr/>
          <p:nvPr/>
        </p:nvSpPr>
        <p:spPr>
          <a:xfrm>
            <a:off x="874713" y="4271963"/>
            <a:ext cx="7842250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інтелектуальних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Web</a:t>
            </a:r>
            <a:r>
              <a:rPr lang="uk-U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-сервісів;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цифрових і когнітивних технологій;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організацій баз даних і хмарних технологій;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інтелектуального аналізу даних;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машинного навчання;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технологій обробки великих даних;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додатків для мобільних платформ, що дає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змогу випускникам бути </a:t>
            </a:r>
            <a:r>
              <a:rPr lang="uk-UA" b="1" u="sng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конкурентоспроможними фахівцями </a:t>
            </a:r>
            <a:r>
              <a:rPr lang="uk-UA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 ринку праці, розробляти інформаційні продукти і технології</a:t>
            </a:r>
            <a:endParaRPr lang="en-US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627" y="198783"/>
            <a:ext cx="6380922" cy="11389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Особливості </a:t>
            </a:r>
            <a:r>
              <a:rPr lang="uk-UA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магістерської програми </a:t>
            </a:r>
            <a:endParaRPr lang="uk-UA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3" y="1670050"/>
            <a:ext cx="8607425" cy="45069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smtClean="0"/>
              <a:t>практично-орієнтована</a:t>
            </a:r>
            <a:r>
              <a:rPr lang="uk-UA" sz="2400" smtClean="0"/>
              <a:t> схема навчання;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базові напрямки: </a:t>
            </a:r>
            <a:r>
              <a:rPr lang="ru-RU" sz="2400" b="1" smtClean="0">
                <a:solidFill>
                  <a:schemeClr val="tx1"/>
                </a:solidFill>
              </a:rPr>
              <a:t>програмування, бази даних, хмарні й мобільні технології, системи і методів </a:t>
            </a:r>
            <a:r>
              <a:rPr lang="uk-UA" sz="2400" b="1" smtClean="0">
                <a:solidFill>
                  <a:schemeClr val="tx1"/>
                </a:solidFill>
              </a:rPr>
              <a:t>штучного інтелекту;</a:t>
            </a:r>
            <a:endParaRPr lang="ru-RU" b="1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профільні напрямки: </a:t>
            </a:r>
            <a:r>
              <a:rPr lang="ru-RU" sz="2400" b="1" smtClean="0">
                <a:solidFill>
                  <a:srgbClr val="301DA3"/>
                </a:solidFill>
              </a:rPr>
              <a:t>інтелектуальний аналіз даних та різноманітні інтелектуальні Web-технології;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smtClean="0"/>
              <a:t>проходження </a:t>
            </a:r>
            <a:r>
              <a:rPr lang="uk-UA" sz="2400" b="1" smtClean="0"/>
              <a:t>науково-дослідної практики </a:t>
            </a:r>
            <a:r>
              <a:rPr lang="uk-UA" sz="2400" smtClean="0"/>
              <a:t>на базі провідних науково-дослідних установ та </a:t>
            </a:r>
            <a:r>
              <a:rPr lang="uk-UA" sz="2400" b="1" smtClean="0"/>
              <a:t>ІТ-компаній;</a:t>
            </a:r>
            <a:endParaRPr lang="ru-RU" sz="2400" b="1" smtClean="0">
              <a:solidFill>
                <a:srgbClr val="301DA3"/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1800" smtClean="0">
              <a:solidFill>
                <a:schemeClr val="tx1"/>
              </a:solidFill>
            </a:endParaRPr>
          </a:p>
        </p:txBody>
      </p:sp>
      <p:pic>
        <p:nvPicPr>
          <p:cNvPr id="17411" name="Picture 2" descr="ÐÐ°ÑÑÐ¸Ð½ÐºÐ¸ Ð¿Ð¾ Ð·Ð°Ð¿ÑÐ¾ÑÑ artificial intelligence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67325"/>
            <a:ext cx="37369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9913" y="4661453"/>
            <a:ext cx="5645427" cy="123110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r>
              <a:rPr lang="uk-UA" b="1">
                <a:solidFill>
                  <a:srgbClr val="FF0000"/>
                </a:solidFill>
              </a:rPr>
              <a:t> </a:t>
            </a:r>
            <a:r>
              <a:rPr lang="uk-UA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 увага зосереджена</a:t>
            </a:r>
            <a:r>
              <a:rPr lang="ru-RU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uk-UA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моделюванні</a:t>
            </a:r>
            <a:r>
              <a:rPr lang="ru-RU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систем аналізу природної мови</a:t>
            </a:r>
            <a:r>
              <a:rPr lang="uk-UA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також р</a:t>
            </a:r>
            <a:r>
              <a:rPr lang="ru-RU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озви</a:t>
            </a:r>
            <a:r>
              <a:rPr lang="uk-UA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тку</a:t>
            </a:r>
            <a:r>
              <a:rPr lang="ru-RU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структурн</a:t>
            </a:r>
            <a:r>
              <a:rPr lang="uk-UA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их</a:t>
            </a:r>
            <a:r>
              <a:rPr lang="ru-RU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об’єктно-орієнтован</a:t>
            </a:r>
            <a:r>
              <a:rPr lang="uk-UA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их</a:t>
            </a:r>
            <a:r>
              <a:rPr lang="ru-RU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підход</a:t>
            </a:r>
            <a:r>
              <a:rPr lang="uk-UA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</a:t>
            </a:r>
            <a:r>
              <a:rPr lang="ru-RU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uk-UA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проектування</a:t>
            </a:r>
            <a:r>
              <a:rPr lang="ru-RU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програмних комплексів</a:t>
            </a:r>
            <a:endParaRPr lang="uk-UA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43400"/>
            <a:ext cx="91201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313" y="318053"/>
            <a:ext cx="5426765" cy="6559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Кваліфікація</a:t>
            </a:r>
            <a:endParaRPr lang="uk-UA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6113" y="1465263"/>
            <a:ext cx="7869237" cy="1714500"/>
          </a:xfrm>
        </p:spPr>
        <p:txBody>
          <a:bodyPr rtlCol="0"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smtClean="0"/>
              <a:t>Магістр зі спеціалізації «Системи штучного інтелекту»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smtClean="0"/>
              <a:t>здатний виконувати професійну роботу за кваліфікаційним угрупуванням: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/>
          </a:p>
        </p:txBody>
      </p:sp>
      <p:grpSp>
        <p:nvGrpSpPr>
          <p:cNvPr id="18436" name="Group 94"/>
          <p:cNvGrpSpPr>
            <a:grpSpLocks/>
          </p:cNvGrpSpPr>
          <p:nvPr/>
        </p:nvGrpSpPr>
        <p:grpSpPr bwMode="auto">
          <a:xfrm>
            <a:off x="963613" y="3173413"/>
            <a:ext cx="7623175" cy="573087"/>
            <a:chOff x="1270" y="2247"/>
            <a:chExt cx="3192" cy="345"/>
          </a:xfrm>
        </p:grpSpPr>
        <p:sp>
          <p:nvSpPr>
            <p:cNvPr id="7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449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>
                  <a:latin typeface="Calibri" pitchFamily="34" charset="0"/>
                </a:rPr>
                <a:t>«Науковий співробітник у галузі сучасного програмування»</a:t>
              </a: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8450" name="Group 69"/>
            <p:cNvGrpSpPr>
              <a:grpSpLocks/>
            </p:cNvGrpSpPr>
            <p:nvPr/>
          </p:nvGrpSpPr>
          <p:grpSpPr bwMode="auto">
            <a:xfrm>
              <a:off x="1270" y="2272"/>
              <a:ext cx="266" cy="320"/>
              <a:chOff x="1416" y="2224"/>
              <a:chExt cx="266" cy="320"/>
            </a:xfrm>
          </p:grpSpPr>
          <p:sp>
            <p:nvSpPr>
              <p:cNvPr id="18451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 pitchFamily="34" charset="0"/>
                  </a:rPr>
                  <a:t>3</a:t>
                </a:r>
              </a:p>
            </p:txBody>
          </p:sp>
          <p:grpSp>
            <p:nvGrpSpPr>
              <p:cNvPr id="18452" name="Group 71"/>
              <p:cNvGrpSpPr>
                <a:grpSpLocks/>
              </p:cNvGrpSpPr>
              <p:nvPr/>
            </p:nvGrpSpPr>
            <p:grpSpPr bwMode="auto">
              <a:xfrm>
                <a:off x="1416" y="2224"/>
                <a:ext cx="266" cy="320"/>
                <a:chOff x="1415" y="1254"/>
                <a:chExt cx="266" cy="320"/>
              </a:xfrm>
            </p:grpSpPr>
            <p:pic>
              <p:nvPicPr>
                <p:cNvPr id="18454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455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456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A9147"/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pic>
              <p:nvPicPr>
                <p:cNvPr id="18457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475" y="1254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453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1</a:t>
                </a:r>
                <a:endParaRPr lang="en-US" b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8437" name="Group 95"/>
          <p:cNvGrpSpPr>
            <a:grpSpLocks/>
          </p:cNvGrpSpPr>
          <p:nvPr/>
        </p:nvGrpSpPr>
        <p:grpSpPr bwMode="auto">
          <a:xfrm>
            <a:off x="1062038" y="3925888"/>
            <a:ext cx="7535862" cy="814387"/>
            <a:chOff x="1268" y="2727"/>
            <a:chExt cx="3194" cy="526"/>
          </a:xfrm>
        </p:grpSpPr>
        <p:sp>
          <p:nvSpPr>
            <p:cNvPr id="18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526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439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b="1">
                  <a:latin typeface="Calibri" pitchFamily="34" charset="0"/>
                </a:rPr>
                <a:t>«Розробники комп'ютерних програм </a:t>
              </a:r>
              <a:r>
                <a:rPr lang="uk-UA" b="1">
                  <a:latin typeface="Calibri" pitchFamily="34" charset="0"/>
                </a:rPr>
                <a:t>для механотроніки, </a:t>
              </a:r>
            </a:p>
            <a:p>
              <a:pPr algn="ctr"/>
              <a:r>
                <a:rPr lang="uk-UA" b="1">
                  <a:latin typeface="Calibri" pitchFamily="34" charset="0"/>
                </a:rPr>
                <a:t>робототехніки, наноелектроніки та інші</a:t>
              </a:r>
              <a:r>
                <a:rPr lang="ru-RU" b="1">
                  <a:latin typeface="Calibri" pitchFamily="34" charset="0"/>
                </a:rPr>
                <a:t>»</a:t>
              </a:r>
              <a:endParaRPr 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8440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316"/>
              <a:chOff x="1414" y="2726"/>
              <a:chExt cx="266" cy="316"/>
            </a:xfrm>
          </p:grpSpPr>
          <p:sp>
            <p:nvSpPr>
              <p:cNvPr id="18441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 pitchFamily="34" charset="0"/>
                  </a:rPr>
                  <a:t>4</a:t>
                </a:r>
              </a:p>
            </p:txBody>
          </p:sp>
          <p:grpSp>
            <p:nvGrpSpPr>
              <p:cNvPr id="18442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316"/>
                <a:chOff x="1415" y="1276"/>
                <a:chExt cx="266" cy="316"/>
              </a:xfrm>
            </p:grpSpPr>
            <p:pic>
              <p:nvPicPr>
                <p:cNvPr id="18444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445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74318F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446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31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369E"/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pic>
              <p:nvPicPr>
                <p:cNvPr id="18447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443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2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2</a:t>
                </a:r>
                <a:endParaRPr lang="en-US" b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ÐÐ°ÑÑÐ¸Ð½ÐºÐ¸ Ð¿Ð¾ Ð·Ð°Ð¿ÑÐ¾ÑÑ Ð¼Ð°ÑÐ¸Ð½Ð½Ð¾Ðµ Ð¾Ð±ÑÑÐµÐ½Ð¸Ðµ"/>
          <p:cNvPicPr>
            <a:picLocks noChangeAspect="1" noChangeArrowheads="1"/>
          </p:cNvPicPr>
          <p:nvPr/>
        </p:nvPicPr>
        <p:blipFill>
          <a:blip r:embed="rId2"/>
          <a:srcRect l="24529"/>
          <a:stretch>
            <a:fillRect/>
          </a:stretch>
        </p:blipFill>
        <p:spPr bwMode="auto">
          <a:xfrm>
            <a:off x="0" y="0"/>
            <a:ext cx="55356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0" y="1152525"/>
            <a:ext cx="5157788" cy="79533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обіймати посади</a:t>
            </a:r>
            <a:endParaRPr lang="uk-UA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38125" y="2792413"/>
            <a:ext cx="8716963" cy="35829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ru-RU" b="1" smtClean="0">
                <a:solidFill>
                  <a:schemeClr val="tx1"/>
                </a:solidFill>
              </a:rPr>
              <a:t>  науковий співробітник (обчислювальні системи);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ru-RU" b="1" smtClean="0">
                <a:solidFill>
                  <a:schemeClr val="tx1"/>
                </a:solidFill>
              </a:rPr>
              <a:t>  аналітик комп'ютерних систем;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ru-RU" smtClean="0">
                <a:solidFill>
                  <a:srgbClr val="301DA3"/>
                </a:solidFill>
              </a:rPr>
              <a:t>  </a:t>
            </a:r>
            <a:r>
              <a:rPr lang="ru-RU" b="1" smtClean="0">
                <a:solidFill>
                  <a:schemeClr val="tx1"/>
                </a:solidFill>
              </a:rPr>
              <a:t>аналітик даних (</a:t>
            </a:r>
            <a:r>
              <a:rPr lang="en-US" b="1" smtClean="0">
                <a:solidFill>
                  <a:schemeClr val="tx1"/>
                </a:solidFill>
              </a:rPr>
              <a:t>Data Science, Digital Economy</a:t>
            </a:r>
            <a:r>
              <a:rPr lang="uk-UA" b="1" smtClean="0">
                <a:solidFill>
                  <a:schemeClr val="tx1"/>
                </a:solidFill>
              </a:rPr>
              <a:t> </a:t>
            </a:r>
            <a:r>
              <a:rPr lang="en-US" b="1" smtClean="0">
                <a:solidFill>
                  <a:schemeClr val="tx1"/>
                </a:solidFill>
              </a:rPr>
              <a:t>etc.</a:t>
            </a:r>
            <a:r>
              <a:rPr lang="ru-RU" b="1" smtClean="0">
                <a:solidFill>
                  <a:schemeClr val="tx1"/>
                </a:solidFill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ru-RU" b="1" smtClean="0">
                <a:solidFill>
                  <a:schemeClr val="tx1"/>
                </a:solidFill>
              </a:rPr>
              <a:t>  інженер з комп'ютерних систем;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ru-RU" b="1" smtClean="0">
                <a:solidFill>
                  <a:schemeClr val="tx1"/>
                </a:solidFill>
              </a:rPr>
              <a:t>  інженер із застосуванням комп'ютерів;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ru-RU" smtClean="0">
                <a:solidFill>
                  <a:srgbClr val="301DA3"/>
                </a:solidFill>
              </a:rPr>
              <a:t>  </a:t>
            </a:r>
            <a:r>
              <a:rPr lang="ru-RU" b="1" smtClean="0">
                <a:solidFill>
                  <a:schemeClr val="tx1"/>
                </a:solidFill>
              </a:rPr>
              <a:t>менеджер IT-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ru-RU" b="1" smtClean="0">
                <a:solidFill>
                  <a:schemeClr val="tx1"/>
                </a:solidFill>
              </a:rPr>
              <a:t>проектів;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ru-RU" b="1" smtClean="0">
                <a:solidFill>
                  <a:schemeClr val="tx1"/>
                </a:solidFill>
              </a:rPr>
              <a:t>  конструктор комп'ютерних систем;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ru-RU" b="1" smtClean="0">
                <a:solidFill>
                  <a:schemeClr val="tx1"/>
                </a:solidFill>
              </a:rPr>
              <a:t>  інженер з програмного забезпечення комп'ютерів та інші</a:t>
            </a:r>
            <a:r>
              <a:rPr lang="ru-RU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7763" y="3211513"/>
          <a:ext cx="6913562" cy="3170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2768"/>
              </a:tblGrid>
              <a:tr h="1369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Наші контакти: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м. Київ, Львівська площа, 14, 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4 поверх, кімната 411,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Телефон: + 38 – 044 – 537-07-39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26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Соціальні мережі: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https://www.facebook.com/Кафедра </a:t>
                      </a:r>
                      <a:r>
                        <a:rPr lang="uk-UA" sz="2400" dirty="0" smtClean="0">
                          <a:effectLst/>
                        </a:rPr>
                        <a:t>інформаційних </a:t>
                      </a:r>
                      <a:r>
                        <a:rPr lang="uk-UA" sz="2400" dirty="0">
                          <a:effectLst/>
                        </a:rPr>
                        <a:t>систем в економіці-220344354689300</a:t>
                      </a:r>
                      <a:r>
                        <a:rPr lang="uk-UA" sz="900" dirty="0">
                          <a:effectLst/>
                        </a:rPr>
                        <a:t>/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489" name="Picture 4" descr="ÐÐ°ÑÑÐ¸Ð½ÐºÐ¸ Ð¿Ð¾ Ð·Ð°Ð¿ÑÐ¾ÑÑ Ð¤ÐÐ¡ÐÐ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7238" y="447675"/>
            <a:ext cx="21875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s://igx.4sqi.net/img/general/width960/46525000_crmij6ANoFtjVHxye4VnCYU_w7RGkBpHyfRT1hqqxtY.jpg"/>
          <p:cNvPicPr>
            <a:picLocks noChangeAspect="1" noChangeArrowheads="1"/>
          </p:cNvPicPr>
          <p:nvPr/>
        </p:nvPicPr>
        <p:blipFill>
          <a:blip r:embed="rId3" cstate="print"/>
          <a:srcRect r="426" b="13768"/>
          <a:stretch>
            <a:fillRect/>
          </a:stretch>
        </p:blipFill>
        <p:spPr bwMode="auto">
          <a:xfrm>
            <a:off x="4821480" y="298175"/>
            <a:ext cx="2324755" cy="2504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</TotalTime>
  <Words>254</Words>
  <Application>Microsoft Office PowerPoint</Application>
  <PresentationFormat>Экран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Arial</vt:lpstr>
      <vt:lpstr>Calibri Light</vt:lpstr>
      <vt:lpstr>Wingdings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та обіймати посади</vt:lpstr>
      <vt:lpstr>Слайд 7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Slava</cp:lastModifiedBy>
  <cp:revision>66</cp:revision>
  <dcterms:created xsi:type="dcterms:W3CDTF">2016-11-18T14:12:19Z</dcterms:created>
  <dcterms:modified xsi:type="dcterms:W3CDTF">2018-04-23T19:32:26Z</dcterms:modified>
</cp:coreProperties>
</file>